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0" r:id="rId7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2804" autoAdjust="0"/>
  </p:normalViewPr>
  <p:slideViewPr>
    <p:cSldViewPr snapToGrid="0">
      <p:cViewPr varScale="1">
        <p:scale>
          <a:sx n="67" d="100"/>
          <a:sy n="67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5" Type="http://schemas.openxmlformats.org/officeDocument/2006/relationships/tableStyles" Target="tableStyles.xml"/><Relationship Id="rId104" Type="http://schemas.openxmlformats.org/officeDocument/2006/relationships/viewProps" Target="viewProps.xml"/><Relationship Id="rId103" Type="http://schemas.openxmlformats.org/officeDocument/2006/relationships/presProps" Target="presProps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IN" alt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31948CBB-9432-4145-AFF3-7D9ABCD3A9F4}" type="datetimeFigureOut">
              <a:rPr lang="en-IN" altLang="en-IN" smtClean="0"/>
            </a:fld>
            <a:endParaRPr lang="en-IN" alt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IN" alt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IN" alt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686B21FC-8A70-4B1C-803D-671246230B35}" type="slidenum">
              <a:rPr lang="en-IN" altLang="en-IN" smtClean="0"/>
            </a:fld>
            <a:endParaRPr lang="en-IN" alt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geeksforgeeks.org/html-body-tag/" TargetMode="External"/><Relationship Id="rId6" Type="http://schemas.openxmlformats.org/officeDocument/2006/relationships/hyperlink" Target="https://www.geeksforgeeks.org/html-title-tag/" TargetMode="External"/><Relationship Id="rId5" Type="http://schemas.openxmlformats.org/officeDocument/2006/relationships/hyperlink" Target="https://www.geeksforgeeks.org/html-head-tag/" TargetMode="External"/><Relationship Id="rId4" Type="http://schemas.openxmlformats.org/officeDocument/2006/relationships/hyperlink" Target="https://www.geeksforgeeks.org/html-html-tag/" TargetMode="External"/><Relationship Id="rId3" Type="http://schemas.openxmlformats.org/officeDocument/2006/relationships/hyperlink" Target="https://www.geeksforgeeks.org/html-doctypes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sz="1200" b="1" i="0" u="sng" dirty="0">
                <a:effectLst/>
                <a:hlinkClick r:id="rId3"/>
              </a:rPr>
              <a:t>&lt;!DOCTYPE html&gt;</a:t>
            </a:r>
            <a:r>
              <a:rPr lang="en-US" sz="1200" b="0" i="0" dirty="0">
                <a:effectLst/>
              </a:rPr>
              <a:t> – This is the document type declaration (not technically a tag). It declares a document as being an HTML document. The </a:t>
            </a:r>
            <a:r>
              <a:rPr lang="en-US" sz="1200" b="0" i="0" dirty="0" err="1">
                <a:effectLst/>
              </a:rPr>
              <a:t>doctype</a:t>
            </a:r>
            <a:r>
              <a:rPr lang="en-US" sz="1200" b="0" i="0" dirty="0">
                <a:effectLst/>
              </a:rPr>
              <a:t> declaration is not case-sensitive.</a:t>
            </a:r>
            <a:endParaRPr lang="en-US" sz="1200" b="0" i="0" dirty="0">
              <a:effectLst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sz="1200" b="1" i="0" u="sng" dirty="0">
                <a:effectLst/>
                <a:hlinkClick r:id="rId4"/>
              </a:rPr>
              <a:t>&lt;html&gt;</a:t>
            </a:r>
            <a:r>
              <a:rPr lang="en-US" sz="1200" b="0" i="0" dirty="0">
                <a:effectLst/>
              </a:rPr>
              <a:t> – This is called the HTML root element. All other elements are contained within it.</a:t>
            </a:r>
            <a:endParaRPr lang="en-US" sz="1200" b="0" i="0" dirty="0">
              <a:effectLst/>
            </a:endParaRPr>
          </a:p>
          <a:p>
            <a:pPr marL="285750" indent="-285750" algn="just" fontAlgn="base">
              <a:buFont typeface="Wingdings" panose="05000000000000000000" pitchFamily="2" charset="2"/>
              <a:buChar char="§"/>
            </a:pPr>
            <a:r>
              <a:rPr lang="en-US" sz="1200" b="1" i="0" u="sng" dirty="0">
                <a:effectLst/>
                <a:hlinkClick r:id="rId5"/>
              </a:rPr>
              <a:t>&lt;head&gt;</a:t>
            </a:r>
            <a:r>
              <a:rPr lang="en-US" sz="1200" b="0" i="0" dirty="0">
                <a:effectLst/>
              </a:rPr>
              <a:t> – The head tag contains the “behind the scenes” elements for a webpage. Elements within the head aren’t visible on the front end of a webpage. </a:t>
            </a:r>
            <a:endParaRPr lang="en-US" sz="1200" b="0" i="0" dirty="0">
              <a:effectLst/>
            </a:endParaRPr>
          </a:p>
          <a:p>
            <a:pPr fontAlgn="base">
              <a:buFont typeface="Arial" panose="02080604020202020204" pitchFamily="34" charset="0"/>
              <a:buChar char="•"/>
            </a:pPr>
            <a:r>
              <a:rPr lang="en-US" b="1" i="0" u="sng" dirty="0">
                <a:solidFill>
                  <a:srgbClr val="273239"/>
                </a:solidFill>
                <a:effectLst/>
                <a:latin typeface="Nunito"/>
                <a:hlinkClick r:id="rId6"/>
              </a:rPr>
              <a:t>&lt;title&gt;</a:t>
            </a:r>
            <a:r>
              <a:rPr lang="en-US" b="0" i="0" dirty="0">
                <a:solidFill>
                  <a:srgbClr val="273239"/>
                </a:solidFill>
                <a:effectLst/>
                <a:latin typeface="Nunito"/>
              </a:rPr>
              <a:t> – The title is what is displayed on the top of your browser when you visit a website and contains the title of the webpage that you are viewing.</a:t>
            </a:r>
            <a:endParaRPr lang="en-US" b="0" i="0" dirty="0">
              <a:solidFill>
                <a:srgbClr val="273239"/>
              </a:solidFill>
              <a:effectLst/>
              <a:latin typeface="Nunito"/>
            </a:endParaRPr>
          </a:p>
          <a:p>
            <a:pPr fontAlgn="base">
              <a:buFont typeface="Arial" panose="02080604020202020204" pitchFamily="34" charset="0"/>
              <a:buChar char="•"/>
            </a:pPr>
            <a:r>
              <a:rPr lang="en-US" b="1" i="0" u="sng" dirty="0">
                <a:solidFill>
                  <a:srgbClr val="273239"/>
                </a:solidFill>
                <a:effectLst/>
                <a:latin typeface="Nunito"/>
                <a:hlinkClick r:id="rId7"/>
              </a:rPr>
              <a:t>&lt;body&gt;</a:t>
            </a:r>
            <a:r>
              <a:rPr lang="en-US" b="0" i="0" dirty="0">
                <a:solidFill>
                  <a:srgbClr val="273239"/>
                </a:solidFill>
                <a:effectLst/>
                <a:latin typeface="Nunito"/>
              </a:rPr>
              <a:t> – The body tag is used to enclose all the visible content of a webpage. In other words, the body content is what the browser will show on the front end.</a:t>
            </a:r>
            <a:endParaRPr lang="en-US" b="0" i="0" dirty="0">
              <a:solidFill>
                <a:srgbClr val="273239"/>
              </a:solidFill>
              <a:effectLst/>
              <a:latin typeface="Nunito"/>
            </a:endParaRPr>
          </a:p>
          <a:p>
            <a:endParaRPr lang="en-IN" alt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686B21FC-8A70-4B1C-803D-671246230B35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numCol="1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alt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DC68C-3457-4D90-974B-8AA5306B25CC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A6476-68EA-45B9-9EEB-45BDB82AA83D}" type="slidenum">
              <a:rPr lang="en-IN" altLang="en-IN" smtClean="0"/>
            </a:fld>
            <a:endParaRPr lang="en-IN" alt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8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5.png"/></Relationships>
</file>

<file path=ppt/slides/_rels/slide8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lang="en-US" dirty="0"/>
              <a:t>Introduction to HTML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57188" y="285751"/>
            <a:ext cx="11401425" cy="692497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Block level elements in HTML are: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&lt;address&gt;, &lt;article&gt;,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blockquote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&lt;aside&gt;, &lt;div&gt;, &lt;canvas&gt;,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&lt;dl&gt;,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fieldset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&lt;figure&gt;, 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figcaption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&lt;footer&gt;, &lt;form&gt;, &lt;header&gt;, &lt;hr&gt;, &lt;h1&gt;-&lt;h6&gt;, &lt;li&gt;, &lt;main&gt;,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nav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noscript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ol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&lt;p&gt;, &lt;section&gt;, &lt;pre&gt;, &lt;table&gt;,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tfoot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&lt;video&gt;</a:t>
            </a:r>
            <a:endParaRPr lang="en-IN" altLang="en-IN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endParaRPr lang="en-IN" altLang="en-IN" dirty="0"/>
          </a:p>
          <a:p>
            <a:r>
              <a:rPr lang="en-IN" altLang="en-IN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In-line elements in HTML are:</a:t>
            </a:r>
            <a:endParaRPr lang="en-IN" altLang="en-I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IN" altLang="en-IN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&lt;a&gt;,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abbr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&lt;acronym&gt;, &lt;b&gt;,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bdo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&lt;big&gt;,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br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&lt;button&gt;, &lt;cite&gt;, &lt;code&gt;,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dfn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&lt;input&gt;, &lt;</a:t>
            </a:r>
            <a:r>
              <a:rPr lang="en-IN" altLang="en-I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kbd</a:t>
            </a:r>
            <a:r>
              <a:rPr lang="en-IN" altLang="en-I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&lt;label&gt;, &lt;map&gt;, &lt;object&gt;, &lt;output&gt;, &lt;q&gt;, 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&lt;script&gt;, &lt;select&gt;, &lt;small&gt;, &lt;span&gt;, &lt;strong&gt;, &lt;sub&gt;, &lt;sup&gt;,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textarea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&lt;time&gt;,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tt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&gt;, &lt;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IN" altLang="en-IN" dirty="0"/>
            </a:br>
            <a:br>
              <a:rPr lang="en-IN" altLang="en-IN" dirty="0"/>
            </a:br>
            <a:br>
              <a:rPr lang="en-US" dirty="0">
                <a:solidFill>
                  <a:srgbClr val="000000"/>
                </a:solidFill>
                <a:latin typeface="Open Sans"/>
              </a:rPr>
            </a:b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3138" y="158925"/>
            <a:ext cx="5786437" cy="6515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33471"/>
            <a:ext cx="12068903" cy="1881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885826"/>
          </a:xfrm>
        </p:spPr>
        <p:txBody>
          <a:bodyPr numCol="1">
            <a:normAutofit/>
          </a:bodyPr>
          <a:lstStyle/>
          <a:p>
            <a:r>
              <a:rPr lang="en-US" dirty="0"/>
              <a:t>Empty HTML elements</a:t>
            </a:r>
            <a:endParaRPr lang="en-IN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161" y="1485901"/>
            <a:ext cx="11693678" cy="4289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450"/>
            <a:ext cx="10515600" cy="500063"/>
          </a:xfrm>
        </p:spPr>
        <p:txBody>
          <a:bodyPr numCol="1">
            <a:normAutofit fontScale="90000"/>
          </a:bodyPr>
          <a:lstStyle/>
          <a:p>
            <a:r>
              <a:rPr lang="en-US" b="1" dirty="0"/>
              <a:t>HTML Headings</a:t>
            </a:r>
            <a:endParaRPr lang="en-IN" alt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194" y="871114"/>
            <a:ext cx="11175606" cy="2980895"/>
          </a:xfrm>
          <a:prstGeom prst="rect">
            <a:avLst/>
          </a:prstGeom>
        </p:spPr>
      </p:pic>
      <p:sp>
        <p:nvSpPr>
          <p:cNvPr id="7" name="Rectangle 3"/>
          <p:cNvSpPr>
            <a:spLocks noChangeArrowheads="1"/>
          </p:cNvSpPr>
          <p:nvPr/>
        </p:nvSpPr>
        <p:spPr>
          <a:xfrm>
            <a:off x="3124200" y="4051611"/>
            <a:ext cx="7291388" cy="2305731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// the 'h' inside the tag should be in small case only.</a:t>
            </a:r>
            <a:b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&lt;h1&gt;Heading1&lt;/h1&gt;</a:t>
            </a:r>
            <a:b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&lt;h2&gt;Heading2&lt;/h2&gt;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……………………..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&lt;h6&gt;Heading6&lt;/h6&gt;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0062" y="3909656"/>
            <a:ext cx="10515600" cy="267765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fontAlgn="base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Do Headings are Important?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fontAlgn="base">
              <a:buAutoNum type="arabicPeriod"/>
            </a:pPr>
            <a:r>
              <a:rPr lang="en-US" sz="2400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SEO Impact:</a:t>
            </a:r>
            <a:endParaRPr lang="en-US" sz="2400" b="1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fontAlgn="base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Search engines index headings to understand content structure.</a:t>
            </a:r>
            <a:endParaRPr lang="en-US" sz="24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fontAlgn="base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Well-organized headings enhance visibility and ranking.</a:t>
            </a:r>
            <a:endParaRPr lang="en-US" sz="24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400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Highlighting Key Topics:</a:t>
            </a:r>
            <a:endParaRPr lang="en-US" sz="2400" b="1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Headings emphasize essential information.</a:t>
            </a:r>
            <a:endParaRPr lang="en-US" sz="2400" dirty="0">
              <a:solidFill>
                <a:srgbClr val="27323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Readers quickly grasp the document’s structure.</a:t>
            </a:r>
            <a:endParaRPr lang="en-US" sz="2400" b="0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>
          <a:xfrm>
            <a:off x="600075" y="0"/>
            <a:ext cx="10315575" cy="39096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214245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 and Usage of Heading Tags: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&lt;h1&gt; – Main Heading (Largest):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 the primary topic of the page.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it sparingly to maintain clarity.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&lt;h2&gt; – Subheadings: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Ideal for dividing content into sections.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further subsections exist, employ &lt;h3&gt; elements.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&lt;h3&gt; to &lt;h6&gt; – Smaller Headings: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Gradually decrease in size.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them for finer subdivisions.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588"/>
            <a:ext cx="10515600" cy="685799"/>
          </a:xfrm>
        </p:spPr>
        <p:txBody>
          <a:bodyPr numCol="1">
            <a:normAutofit fontScale="90000"/>
          </a:bodyPr>
          <a:lstStyle/>
          <a:p>
            <a:r>
              <a:rPr lang="en-US" b="1" dirty="0"/>
              <a:t>HTML Paragraphs </a:t>
            </a:r>
            <a:endParaRPr lang="en-IN" alt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431" y="814387"/>
            <a:ext cx="11387137" cy="5929313"/>
          </a:xfrm>
        </p:spPr>
        <p:txBody>
          <a:bodyPr numCol="1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&lt;p&gt; tag in HTML signifies a paragraph. Enclosed within the opening &lt;p&gt; and closing &lt;/p&gt; tags, any content is recognized as a paragraph.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 block-level element, a new paragraph inherently starts on a fresh line, with browsers intuitively adding space before and after a paragraph for enhanced readability.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Syntax: &lt;p&gt; content &lt;/p&gt;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fontAlgn="base">
              <a:buNone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Properties of the paragraph Tag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browser reduces multiple spaces added by users to a single space.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user adds multiple lines, the browser compresses them into a single line.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default, the display of the paragraph element is set to “block,” meaning each new paragraph is placed on a new line. This behavior can be modified using CSS.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013"/>
            <a:ext cx="10515600" cy="714375"/>
          </a:xfrm>
        </p:spPr>
        <p:txBody>
          <a:bodyPr numCol="1">
            <a:normAutofit/>
          </a:bodyPr>
          <a:lstStyle/>
          <a:p>
            <a:r>
              <a:rPr lang="en-US" dirty="0"/>
              <a:t>Example 1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88066" y="685613"/>
            <a:ext cx="7364456" cy="43721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99892" y="5288340"/>
            <a:ext cx="8706389" cy="156966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Computer Science portal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contains well written, well thought articles.</a:t>
            </a:r>
            <a:endParaRPr lang="en-IN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205" y="0"/>
            <a:ext cx="10515600" cy="442913"/>
          </a:xfrm>
        </p:spPr>
        <p:txBody>
          <a:bodyPr numCol="1">
            <a:normAutofit fontScale="90000"/>
          </a:bodyPr>
          <a:lstStyle/>
          <a:p>
            <a:r>
              <a:rPr lang="en-US" sz="2800" b="1" dirty="0"/>
              <a:t>Example 2: &lt;p&gt; tag having multiple lines.</a:t>
            </a:r>
            <a:endParaRPr lang="en-IN" altLang="en-I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8943" y="442914"/>
            <a:ext cx="7225020" cy="50720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1" y="5805451"/>
            <a:ext cx="11193279" cy="8239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0474" y="5514976"/>
            <a:ext cx="934871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b="1" dirty="0"/>
              <a:t>Output: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875"/>
            <a:ext cx="10515600" cy="442913"/>
          </a:xfrm>
        </p:spPr>
        <p:txBody>
          <a:bodyPr numCol="1">
            <a:normAutofit fontScale="90000"/>
          </a:bodyPr>
          <a:lstStyle/>
          <a:p>
            <a:pPr fontAlgn="base"/>
            <a:r>
              <a:rPr lang="en-US" b="1" dirty="0"/>
              <a:t>The &lt;</a:t>
            </a:r>
            <a:r>
              <a:rPr lang="en-US" b="1" dirty="0" err="1"/>
              <a:t>br</a:t>
            </a:r>
            <a:r>
              <a:rPr lang="en-US" b="1" dirty="0"/>
              <a:t>&gt; tag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613" y="714374"/>
            <a:ext cx="11687175" cy="5986463"/>
          </a:xfrm>
        </p:spPr>
        <p:txBody>
          <a:bodyPr numCol="1">
            <a:normAutofit/>
          </a:bodyPr>
          <a:lstStyle/>
          <a:p>
            <a:pPr algn="just" fontAlgn="base">
              <a:lnSpc>
                <a:spcPct val="10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HTML 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tag element creates a line break, giving you a new line without starting a new paragraph. Use 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when you want to move to the next line without beginning a whole new paragraph.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935" y="1972617"/>
            <a:ext cx="5853386" cy="4728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341" y="2983678"/>
            <a:ext cx="4398541" cy="14478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65272" y="2401242"/>
            <a:ext cx="1207382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altLang="en-I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542924"/>
          </a:xfrm>
        </p:spPr>
        <p:txBody>
          <a:bodyPr numCol="1">
            <a:normAutofit fontScale="90000"/>
          </a:bodyPr>
          <a:lstStyle/>
          <a:p>
            <a:pPr fontAlgn="base"/>
            <a:r>
              <a:rPr lang="en-IN" altLang="en-IN" b="1" dirty="0"/>
              <a:t>The &lt;hr&gt; tag</a:t>
            </a:r>
            <a:endParaRPr lang="en-IN" alt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739" y="542925"/>
            <a:ext cx="11744324" cy="6115050"/>
          </a:xfrm>
        </p:spPr>
        <p:txBody>
          <a:bodyPr numCol="1">
            <a:norm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HTML 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tag is used to create a horizontal rule or line, visually separating content on a webpage. Use &lt;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when you want to insert a horizontal line to signify a division between sections or elements, providing a clear visual break in the page.</a:t>
            </a:r>
            <a:endParaRPr lang="en-IN" altLang="en-I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1543" y="1714331"/>
            <a:ext cx="4619842" cy="331367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5494" y="4878252"/>
            <a:ext cx="172629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/>
              <a:t>Output:</a:t>
            </a:r>
            <a:endParaRPr lang="en-IN" altLang="en-IN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341" y="5339917"/>
            <a:ext cx="8244347" cy="1371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613" y="200025"/>
            <a:ext cx="10515600" cy="571501"/>
          </a:xfrm>
        </p:spPr>
        <p:txBody>
          <a:bodyPr numCol="1">
            <a:normAutofit fontScale="90000"/>
          </a:bodyPr>
          <a:lstStyle/>
          <a:p>
            <a:pPr fontAlgn="base"/>
            <a:r>
              <a:rPr lang="en-IN" altLang="en-IN" b="1" dirty="0"/>
              <a:t>&lt;p&gt; align Attribute</a:t>
            </a:r>
            <a:endParaRPr lang="en-IN" alt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885825"/>
            <a:ext cx="11487150" cy="5657850"/>
          </a:xfrm>
        </p:spPr>
        <p:txBody>
          <a:bodyPr numCol="1"/>
          <a:lstStyle/>
          <a:p>
            <a:pPr fontAlgn="base"/>
            <a:r>
              <a:rPr lang="en-US" dirty="0"/>
              <a:t>The HTML &lt;p&gt; align attribute is used to specify the alignment of paragraph text content. The align attribute aligns text horizontally within a paragraph.</a:t>
            </a:r>
            <a:endParaRPr lang="en-US" dirty="0"/>
          </a:p>
          <a:p>
            <a:pPr fontAlgn="base"/>
            <a:r>
              <a:rPr lang="en-US" dirty="0"/>
              <a:t>Note: The align attribute for the &lt;p&gt; tag is deprecated in HTML5. Use CSS properties like text-align for precise alignment instead.</a:t>
            </a:r>
            <a:endParaRPr lang="en-US" dirty="0"/>
          </a:p>
          <a:p>
            <a:pPr fontAlgn="base"/>
            <a:r>
              <a:rPr lang="en-US" dirty="0"/>
              <a:t>Syntax:</a:t>
            </a:r>
            <a:endParaRPr 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4372452" y="3604830"/>
            <a:ext cx="7472362" cy="459072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88872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&lt;p align="left | right | center | justify"&gt;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>
          <a:xfrm>
            <a:off x="842963" y="3111402"/>
            <a:ext cx="3106620" cy="369331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“left"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Left align content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“center"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 align content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align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"right"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Right align content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4217" y="4743449"/>
            <a:ext cx="7089243" cy="1163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620713"/>
          </a:xfrm>
        </p:spPr>
        <p:txBody>
          <a:bodyPr numCol="1">
            <a:normAutofit fontScale="90000"/>
          </a:bodyPr>
          <a:lstStyle/>
          <a:p>
            <a:pPr fontAlgn="base"/>
            <a:r>
              <a:rPr lang="en-IN" altLang="en-IN" b="1" dirty="0"/>
              <a:t>The &lt;pre&gt; tag</a:t>
            </a:r>
            <a:endParaRPr lang="en-IN" alt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620713"/>
            <a:ext cx="11587162" cy="6108700"/>
          </a:xfrm>
        </p:spPr>
        <p:txBody>
          <a:bodyPr numCol="1"/>
          <a:lstStyle/>
          <a:p>
            <a:pPr algn="just"/>
            <a:r>
              <a:rPr lang="en-US" dirty="0"/>
              <a:t>The HTML &lt;pre&gt; tag is used for pre-formatted text. It keeps the original spaces and line breaks exactly as they are in the code. When you use &lt;pre&gt;, the text appears in a fixed-width font, preserving the formatting and layout just as it looks in the HTML code.</a:t>
            </a:r>
            <a:endParaRPr lang="en-IN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068" y="2543002"/>
            <a:ext cx="4738882" cy="4235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890" y="2776434"/>
            <a:ext cx="4594283" cy="29671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08678" y="2357731"/>
            <a:ext cx="1165704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400" b="1" dirty="0"/>
              <a:t>Output</a:t>
            </a:r>
            <a:r>
              <a:rPr lang="en-US" dirty="0"/>
              <a:t>: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325"/>
            <a:ext cx="10515600" cy="828675"/>
          </a:xfrm>
        </p:spPr>
        <p:txBody>
          <a:bodyPr numCol="1"/>
          <a:lstStyle/>
          <a:p>
            <a:r>
              <a:rPr lang="en-US" dirty="0"/>
              <a:t>&lt;!DOCTYPE&gt; in HTML5</a:t>
            </a:r>
            <a:endParaRPr lang="en-IN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110" y="1771651"/>
            <a:ext cx="10268690" cy="4095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Image</a:t>
            </a:r>
            <a:endParaRPr lang="en-IN" alt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" t="24279" r="24663" b="27043"/>
          <a:stretch>
            <a:fillRect/>
          </a:stretch>
        </p:blipFill>
        <p:spPr>
          <a:xfrm>
            <a:off x="838200" y="1690688"/>
            <a:ext cx="11264207" cy="4164342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4300"/>
            <a:ext cx="10515600" cy="842964"/>
          </a:xfrm>
        </p:spPr>
        <p:txBody>
          <a:bodyPr numCol="1">
            <a:normAutofit/>
          </a:bodyPr>
          <a:lstStyle/>
          <a:p>
            <a:r>
              <a:rPr lang="en-IN" altLang="en-IN" dirty="0"/>
              <a:t>Image Tag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025" y="957264"/>
            <a:ext cx="11658600" cy="5557835"/>
          </a:xfrm>
        </p:spPr>
        <p:txBody>
          <a:bodyPr numCol="1">
            <a:normAutofit/>
          </a:bodyPr>
          <a:lstStyle/>
          <a:p>
            <a:pPr marL="0" indent="0" fontAlgn="base">
              <a:buNone/>
            </a:pPr>
            <a:r>
              <a:rPr lang="en-US" sz="2400" dirty="0"/>
              <a:t>There are 2 ways to insert the images into a webpage:</a:t>
            </a:r>
            <a:endParaRPr lang="en-US" sz="2400" dirty="0"/>
          </a:p>
          <a:p>
            <a:pPr fontAlgn="base"/>
            <a:r>
              <a:rPr lang="en-US" sz="2400" dirty="0"/>
              <a:t>By providing a full path or address (URL) to access an internet file.</a:t>
            </a:r>
            <a:endParaRPr lang="en-US" sz="2400" dirty="0"/>
          </a:p>
          <a:p>
            <a:pPr fontAlgn="base"/>
            <a:r>
              <a:rPr lang="en-US" sz="2400" dirty="0"/>
              <a:t>By providing the file path relative to the location of the current web page file.</a:t>
            </a:r>
            <a:endParaRPr lang="en-US" sz="2400" dirty="0"/>
          </a:p>
          <a:p>
            <a:pPr marL="0" indent="0">
              <a:buNone/>
            </a:pPr>
            <a:r>
              <a:rPr lang="en-US" dirty="0"/>
              <a:t>Syntax:</a:t>
            </a:r>
            <a:endParaRPr lang="en-US" dirty="0"/>
          </a:p>
          <a:p>
            <a:pPr marL="0" indent="0">
              <a:buNone/>
            </a:pPr>
            <a:endParaRPr lang="en-IN" altLang="en-IN" dirty="0"/>
          </a:p>
          <a:p>
            <a:r>
              <a:rPr lang="en-IN" altLang="en-IN" sz="2400" b="1" dirty="0"/>
              <a:t>&lt;</a:t>
            </a:r>
            <a:r>
              <a:rPr lang="en-IN" altLang="en-IN" sz="2400" b="1" dirty="0" err="1"/>
              <a:t>img</a:t>
            </a:r>
            <a:r>
              <a:rPr lang="en-IN" altLang="en-IN" sz="2400" b="1" dirty="0"/>
              <a:t>&gt; : </a:t>
            </a:r>
            <a:r>
              <a:rPr lang="en-US" sz="2400" dirty="0">
                <a:solidFill>
                  <a:srgbClr val="242021"/>
                </a:solidFill>
              </a:rPr>
              <a:t>To</a:t>
            </a:r>
            <a:r>
              <a:rPr lang="en-US" sz="2400" b="0" i="0" dirty="0">
                <a:solidFill>
                  <a:srgbClr val="242021"/>
                </a:solidFill>
                <a:effectLst/>
              </a:rPr>
              <a:t> add an image into the page you need to use an </a:t>
            </a:r>
            <a:r>
              <a:rPr lang="en-US" sz="2400" b="1" i="0" dirty="0">
                <a:solidFill>
                  <a:srgbClr val="242021"/>
                </a:solidFill>
                <a:effectLst/>
              </a:rPr>
              <a:t>&lt;</a:t>
            </a:r>
            <a:r>
              <a:rPr lang="en-US" sz="2400" b="1" i="0" dirty="0" err="1">
                <a:solidFill>
                  <a:srgbClr val="242021"/>
                </a:solidFill>
                <a:effectLst/>
              </a:rPr>
              <a:t>img</a:t>
            </a:r>
            <a:r>
              <a:rPr lang="en-US" sz="2400" b="1" i="0" dirty="0">
                <a:solidFill>
                  <a:srgbClr val="242021"/>
                </a:solidFill>
                <a:effectLst/>
              </a:rPr>
              <a:t>&gt; </a:t>
            </a:r>
            <a:r>
              <a:rPr lang="en-US" sz="2400" b="0" i="0" dirty="0">
                <a:solidFill>
                  <a:srgbClr val="242021"/>
                </a:solidFill>
                <a:effectLst/>
              </a:rPr>
              <a:t>element. This is an empty element.</a:t>
            </a:r>
            <a:endParaRPr lang="en-US" sz="2400" b="0" i="0" dirty="0">
              <a:solidFill>
                <a:srgbClr val="242021"/>
              </a:solidFill>
              <a:effectLst/>
            </a:endParaRPr>
          </a:p>
          <a:p>
            <a:r>
              <a:rPr lang="en-US" sz="2400" b="1" dirty="0" err="1"/>
              <a:t>src</a:t>
            </a:r>
            <a:r>
              <a:rPr lang="en-US" sz="2400" b="1" dirty="0"/>
              <a:t>: </a:t>
            </a:r>
            <a:r>
              <a:rPr lang="en-US" sz="2400" dirty="0"/>
              <a:t>Specifies the path to the image file.</a:t>
            </a:r>
            <a:endParaRPr lang="en-US" sz="2400" dirty="0"/>
          </a:p>
          <a:p>
            <a:r>
              <a:rPr lang="en-US" sz="2400" b="1" dirty="0"/>
              <a:t>alt: </a:t>
            </a:r>
            <a:r>
              <a:rPr lang="en-US" sz="2400" dirty="0"/>
              <a:t>Provides alternate text for the image, useful for accessibility and when the image cannot be displayed.</a:t>
            </a:r>
            <a:endParaRPr lang="en-US" sz="2400" dirty="0"/>
          </a:p>
          <a:p>
            <a:r>
              <a:rPr lang="en-US" sz="2400" b="1" dirty="0"/>
              <a:t>width, height: </a:t>
            </a:r>
            <a:r>
              <a:rPr lang="en-US" sz="2400" dirty="0"/>
              <a:t>Specifies the height of the image.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3087" y="2470405"/>
            <a:ext cx="8372475" cy="66334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HTML Div and Span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25875" r="25262" b="33959"/>
          <a:stretch>
            <a:fillRect/>
          </a:stretch>
        </p:blipFill>
        <p:spPr>
          <a:xfrm>
            <a:off x="775129" y="1690688"/>
            <a:ext cx="10641742" cy="33617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HTML </a:t>
            </a:r>
            <a:r>
              <a:rPr lang="en-IN" altLang="en-IN" dirty="0" err="1"/>
              <a:t>color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7" t="24013" r="23316" b="10816"/>
          <a:stretch>
            <a:fillRect/>
          </a:stretch>
        </p:blipFill>
        <p:spPr>
          <a:xfrm>
            <a:off x="1379316" y="1493918"/>
            <a:ext cx="9595413" cy="475885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0099"/>
          </a:xfrm>
        </p:spPr>
        <p:txBody>
          <a:bodyPr numCol="1"/>
          <a:lstStyle/>
          <a:p>
            <a:r>
              <a:rPr lang="en-IN" altLang="en-IN" dirty="0"/>
              <a:t>Lists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338" y="800100"/>
            <a:ext cx="10939462" cy="5376863"/>
          </a:xfrm>
        </p:spPr>
        <p:txBody>
          <a:bodyPr numCol="1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b="1" i="0" dirty="0">
                <a:solidFill>
                  <a:srgbClr val="242021"/>
                </a:solidFill>
                <a:effectLst/>
              </a:rPr>
              <a:t>Ordered lists: &lt;</a:t>
            </a:r>
            <a:r>
              <a:rPr lang="en-US" sz="2400" b="1" i="0" dirty="0" err="1">
                <a:solidFill>
                  <a:srgbClr val="242021"/>
                </a:solidFill>
                <a:effectLst/>
              </a:rPr>
              <a:t>ol</a:t>
            </a:r>
            <a:r>
              <a:rPr lang="en-US" sz="2400" b="1" i="0" dirty="0">
                <a:solidFill>
                  <a:srgbClr val="242021"/>
                </a:solidFill>
                <a:effectLst/>
              </a:rPr>
              <a:t>&gt; and &lt;li&gt;: </a:t>
            </a:r>
            <a:r>
              <a:rPr lang="en-US" sz="2400" b="0" i="0" dirty="0">
                <a:solidFill>
                  <a:srgbClr val="242021"/>
                </a:solidFill>
                <a:effectLst/>
              </a:rPr>
              <a:t>lists where each item in the list is numbered. </a:t>
            </a:r>
            <a:endParaRPr lang="en-US" sz="2400" b="0" i="0" dirty="0">
              <a:solidFill>
                <a:srgbClr val="24202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242021"/>
                </a:solidFill>
                <a:effectLst/>
              </a:rPr>
              <a:t>Syntax:</a:t>
            </a:r>
            <a:endParaRPr lang="en-US" sz="2400" b="0" i="0" dirty="0">
              <a:solidFill>
                <a:srgbClr val="242021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0250" y="2111619"/>
            <a:ext cx="6253550" cy="4065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95" y="2423517"/>
            <a:ext cx="2333730" cy="197469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7" y="228600"/>
            <a:ext cx="11515725" cy="6400800"/>
          </a:xfrm>
        </p:spPr>
        <p:txBody>
          <a:bodyPr numCol="1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b="1" dirty="0">
                <a:solidFill>
                  <a:srgbClr val="242021"/>
                </a:solidFill>
              </a:rPr>
              <a:t>Unordered lists : &lt;</a:t>
            </a:r>
            <a:r>
              <a:rPr lang="en-US" b="1" dirty="0" err="1">
                <a:solidFill>
                  <a:srgbClr val="242021"/>
                </a:solidFill>
              </a:rPr>
              <a:t>ul</a:t>
            </a:r>
            <a:r>
              <a:rPr lang="en-US" b="1" dirty="0">
                <a:solidFill>
                  <a:srgbClr val="242021"/>
                </a:solidFill>
              </a:rPr>
              <a:t>&gt; and &lt;li&gt;</a:t>
            </a:r>
            <a:r>
              <a:rPr lang="en-US" dirty="0">
                <a:solidFill>
                  <a:srgbClr val="242021"/>
                </a:solidFill>
              </a:rPr>
              <a:t>:  lists that begin with a bullet point (rather than characters that indicate order).</a:t>
            </a:r>
            <a:endParaRPr lang="en-US" dirty="0">
              <a:solidFill>
                <a:srgbClr val="242021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242021"/>
                </a:solidFill>
              </a:rPr>
              <a:t>Syntax:</a:t>
            </a:r>
            <a:endParaRPr lang="en-US" dirty="0">
              <a:solidFill>
                <a:srgbClr val="24202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777" y="1371533"/>
            <a:ext cx="2905247" cy="1571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298" y="2710666"/>
            <a:ext cx="7553697" cy="3918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71" y="4724838"/>
            <a:ext cx="4237749" cy="19045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7871" y="4086158"/>
            <a:ext cx="227187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/>
              <a:t>Example</a:t>
            </a:r>
            <a:r>
              <a:rPr lang="en-US" dirty="0"/>
              <a:t>:</a:t>
            </a:r>
            <a:endParaRPr lang="en-IN" alt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418" y="100083"/>
            <a:ext cx="10515600" cy="681796"/>
          </a:xfrm>
        </p:spPr>
        <p:txBody>
          <a:bodyPr numCol="1">
            <a:normAutofit fontScale="90000"/>
          </a:bodyPr>
          <a:lstStyle/>
          <a:p>
            <a:r>
              <a:rPr lang="en-IN" altLang="en-IN" dirty="0"/>
              <a:t>What is HTML?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22" y="1166190"/>
            <a:ext cx="11290852" cy="5393635"/>
          </a:xfrm>
        </p:spPr>
        <p:txBody>
          <a:bodyPr numCol="1">
            <a:normAutofit/>
          </a:bodyPr>
          <a:lstStyle/>
          <a:p>
            <a:pPr algn="just"/>
            <a:r>
              <a:rPr lang="en-US" dirty="0"/>
              <a:t>HTML stands for Hyper Text Markup Language</a:t>
            </a:r>
            <a:endParaRPr lang="en-US" dirty="0"/>
          </a:p>
          <a:p>
            <a:pPr algn="just"/>
            <a:r>
              <a:rPr lang="en-US" dirty="0"/>
              <a:t>HTML is the standard markup language for creating Web pages</a:t>
            </a:r>
            <a:endParaRPr lang="en-US" dirty="0"/>
          </a:p>
          <a:p>
            <a:pPr algn="just"/>
            <a:r>
              <a:rPr lang="en-US" dirty="0"/>
              <a:t>HTML describes the structure of a Web page</a:t>
            </a:r>
            <a:endParaRPr lang="en-US" dirty="0"/>
          </a:p>
          <a:p>
            <a:pPr algn="just"/>
            <a:r>
              <a:rPr lang="en-US" dirty="0"/>
              <a:t>It was introduced by Tim Berners-Lee in 1991</a:t>
            </a:r>
            <a:endParaRPr lang="en-US" dirty="0"/>
          </a:p>
          <a:p>
            <a:pPr algn="just"/>
            <a:r>
              <a:rPr lang="en-US" dirty="0"/>
              <a:t>HTML consists of a series of elements</a:t>
            </a:r>
            <a:endParaRPr lang="en-US" dirty="0"/>
          </a:p>
          <a:p>
            <a:pPr algn="just"/>
            <a:r>
              <a:rPr lang="en-US" dirty="0"/>
              <a:t>HTML elements tell the browser how to display the content</a:t>
            </a:r>
            <a:endParaRPr lang="en-US" dirty="0"/>
          </a:p>
          <a:p>
            <a:pPr algn="just"/>
            <a:r>
              <a:rPr lang="en-US" dirty="0"/>
              <a:t>HTML elements label pieces of content such as "this is a heading", "this is a paragraph", "this is a link", etc.</a:t>
            </a:r>
            <a:endParaRPr lang="en-US" dirty="0"/>
          </a:p>
          <a:p>
            <a:pPr algn="just"/>
            <a:r>
              <a:rPr lang="en-US" b="1" dirty="0"/>
              <a:t>Web Browsers: </a:t>
            </a:r>
            <a:endParaRPr lang="en-US" b="1" dirty="0"/>
          </a:p>
          <a:p>
            <a:pPr marL="0" indent="0" algn="just">
              <a:buNone/>
            </a:pPr>
            <a:r>
              <a:rPr lang="en-US" dirty="0"/>
              <a:t>The purpose of a web browser (Chrome, Edge, Firefox, Safari) is to read HTML documents and display them correctly.</a:t>
            </a:r>
            <a:endParaRPr lang="en-US" dirty="0"/>
          </a:p>
          <a:p>
            <a:pPr algn="just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475" y="171450"/>
            <a:ext cx="11601450" cy="6515100"/>
          </a:xfrm>
        </p:spPr>
        <p:txBody>
          <a:bodyPr numCol="1"/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solidFill>
                  <a:srgbClr val="242021"/>
                </a:solidFill>
              </a:rPr>
              <a:t>Description lists : &lt;dl&gt;, &lt;</a:t>
            </a:r>
            <a:r>
              <a:rPr lang="en-US" b="1" dirty="0" err="1">
                <a:solidFill>
                  <a:srgbClr val="242021"/>
                </a:solidFill>
              </a:rPr>
              <a:t>dt</a:t>
            </a:r>
            <a:r>
              <a:rPr lang="en-US" b="1" dirty="0">
                <a:solidFill>
                  <a:srgbClr val="242021"/>
                </a:solidFill>
              </a:rPr>
              <a:t>&gt; and &lt;</a:t>
            </a:r>
            <a:r>
              <a:rPr lang="en-US" b="1" dirty="0" err="1">
                <a:solidFill>
                  <a:srgbClr val="242021"/>
                </a:solidFill>
              </a:rPr>
              <a:t>dd</a:t>
            </a:r>
            <a:r>
              <a:rPr lang="en-US" b="1" dirty="0">
                <a:solidFill>
                  <a:srgbClr val="242021"/>
                </a:solidFill>
              </a:rPr>
              <a:t>&gt;: </a:t>
            </a:r>
            <a:r>
              <a:rPr lang="en-US" dirty="0"/>
              <a:t>Items are paired with descriptions.</a:t>
            </a:r>
            <a:endParaRPr lang="en-IN" altLang="en-IN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475" y="3024495"/>
            <a:ext cx="3157538" cy="23298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1475" y="1040121"/>
            <a:ext cx="1093248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400" b="1" dirty="0">
                <a:solidFill>
                  <a:srgbClr val="242021"/>
                </a:solidFill>
              </a:rPr>
              <a:t>Syntax</a:t>
            </a:r>
            <a:r>
              <a:rPr lang="en-US" b="1" dirty="0">
                <a:solidFill>
                  <a:srgbClr val="242021"/>
                </a:solidFill>
              </a:rPr>
              <a:t>:</a:t>
            </a:r>
            <a:endParaRPr lang="en-IN" alt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20" y="3369953"/>
            <a:ext cx="6772532" cy="31465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6" y="175514"/>
            <a:ext cx="5472112" cy="6401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030" y="2233279"/>
            <a:ext cx="5828363" cy="26101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48030" y="1229796"/>
            <a:ext cx="1188146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400" b="1" dirty="0">
                <a:solidFill>
                  <a:srgbClr val="242021"/>
                </a:solidFill>
              </a:rPr>
              <a:t>Output:</a:t>
            </a:r>
            <a:endParaRPr lang="en-IN" altLang="en-IN" sz="24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Nested Lists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000" dirty="0"/>
              <a:t>You can put a second list inside an &lt;li&gt; element to create a </a:t>
            </a:r>
            <a:r>
              <a:rPr lang="en-US" sz="2000" dirty="0" err="1"/>
              <a:t>sublist</a:t>
            </a:r>
            <a:r>
              <a:rPr lang="en-US" sz="2000" dirty="0"/>
              <a:t> or nested list</a:t>
            </a:r>
            <a:endParaRPr lang="en-IN" alt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042" y="2301948"/>
            <a:ext cx="4097314" cy="4009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935" y="2791827"/>
            <a:ext cx="3102948" cy="269685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11266" name="Picture 2" descr="INTRODUCTION TO HTML LESSON 8 – Nincoders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929" b="14083"/>
          <a:stretch>
            <a:fillRect/>
          </a:stretch>
        </p:blipFill>
        <p:spPr>
          <a:xfrm>
            <a:off x="838200" y="365125"/>
            <a:ext cx="4126736" cy="52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Lists in HTML with Examples - Dot Net Tutorial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91646" y="924779"/>
            <a:ext cx="5154402" cy="43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187" y="27271"/>
            <a:ext cx="10515600" cy="715679"/>
          </a:xfrm>
        </p:spPr>
        <p:txBody>
          <a:bodyPr numCol="1"/>
          <a:lstStyle/>
          <a:p>
            <a:r>
              <a:rPr lang="en-US" dirty="0"/>
              <a:t>HTML Links</a:t>
            </a:r>
            <a:endParaRPr lang="en-IN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6126" y="742950"/>
            <a:ext cx="9299747" cy="5906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8588"/>
            <a:ext cx="10515600" cy="685800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HTML Links - The target Attribute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007" y="2796297"/>
            <a:ext cx="8256751" cy="3924505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>
          <a:xfrm>
            <a:off x="180571" y="671568"/>
            <a:ext cx="11830858" cy="19389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default, the linked page will be displayed in the current browser window. To change this, you must specify another target for the link.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attribute specifies where to open the linked document.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attribute can have one of the following values: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31711" y="2968874"/>
            <a:ext cx="2379718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***Frameset is not supported in HTML5</a:t>
            </a:r>
            <a:endParaRPr lang="en-IN" alt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>
          <a:xfrm>
            <a:off x="2850014" y="81420"/>
            <a:ext cx="8734425" cy="1477328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&gt;Click on the following link&lt;/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"https://www.thapar.edu"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&gt;TIET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8163" y="88484"/>
            <a:ext cx="2311851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Hyperlink</a:t>
            </a:r>
            <a:endParaRPr lang="en-IN" alt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252413" y="1565812"/>
            <a:ext cx="3211777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fontAlgn="base"/>
            <a:r>
              <a:rPr lang="en-IN" altLang="en-IN" sz="2400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Using target Attributes</a:t>
            </a:r>
            <a:endParaRPr lang="en-IN" altLang="en-IN" sz="2400" b="1" i="0" dirty="0">
              <a:solidFill>
                <a:srgbClr val="27323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>
          <a:xfrm>
            <a:off x="124254" y="2286679"/>
            <a:ext cx="11791521" cy="443198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If you set the target attribute to "_blank", the link will open in a new browser window or tab.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"https://www.thapar.edu"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"_blank"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TIET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If you set the target attribute to "_self", the link will open in the same window or tab.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"https://www.</a:t>
            </a:r>
            <a:r>
              <a:rPr lang="en-US" sz="2400" dirty="0">
                <a:solidFill>
                  <a:srgbClr val="BA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thapar.edu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"_self"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If you set the target attribute to "_top", the link will open in the full body of the window.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"https://www.</a:t>
            </a:r>
            <a:r>
              <a:rPr lang="en-US" sz="2400" dirty="0">
                <a:solidFill>
                  <a:srgbClr val="BA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thapar.edu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"_top"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If you set the target attribute to "_parent", the link will open in the parent frame.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"https://www.</a:t>
            </a:r>
            <a:r>
              <a:rPr lang="en-US" sz="2400" dirty="0">
                <a:solidFill>
                  <a:srgbClr val="BA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thapar.edu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878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BA212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"_parent"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TIET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>
          <a:xfrm>
            <a:off x="357188" y="567535"/>
            <a:ext cx="11358562" cy="1656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Absolute URLs vs. Relative URLs: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local link (a link to a page within the same website) is specified with a 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relative URL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(without the "https://www" part):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28813" y="2583626"/>
            <a:ext cx="9515475" cy="267765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h2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alt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Absolute URLs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/h2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IN" sz="2400" dirty="0"/>
            </a:b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IN" alt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IN" altLang="en-IN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="https://www.thapar.edu/"&gt;</a:t>
            </a:r>
            <a:r>
              <a:rPr lang="en-IN" alt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TIET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IN" sz="2400" dirty="0"/>
            </a:b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IN" alt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IN" altLang="en-IN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="https://www.google.com/"&gt;</a:t>
            </a:r>
            <a:r>
              <a:rPr lang="en-IN" alt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Google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IN" sz="2400" dirty="0"/>
            </a:br>
            <a:br>
              <a:rPr lang="en-IN" altLang="en-IN" sz="2400" dirty="0"/>
            </a:b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h2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en-IN" alt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Relative URLs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/h2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IN" sz="2400" dirty="0"/>
            </a:b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IN" alt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IN" altLang="en-IN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="html_images.asp"&gt;</a:t>
            </a:r>
            <a:r>
              <a:rPr lang="en-IN" alt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HTML Images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br>
              <a:rPr lang="en-IN" altLang="en-IN" sz="2400" dirty="0"/>
            </a:b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IN" altLang="en-IN" sz="24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IN" altLang="en-IN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="/</a:t>
            </a:r>
            <a:r>
              <a:rPr lang="en-IN" altLang="en-IN" sz="2400" dirty="0" err="1">
                <a:solidFill>
                  <a:srgbClr val="0000CD"/>
                </a:solidFill>
                <a:latin typeface="Consolas" panose="020B0609020204030204" pitchFamily="49" charset="0"/>
              </a:rPr>
              <a:t>css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/default.asp"&gt;</a:t>
            </a:r>
            <a:r>
              <a:rPr lang="en-IN" altLang="en-IN" sz="2400" dirty="0">
                <a:solidFill>
                  <a:srgbClr val="000000"/>
                </a:solidFill>
                <a:latin typeface="Consolas" panose="020B0609020204030204" pitchFamily="49" charset="0"/>
              </a:rPr>
              <a:t>CSS Tutorial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&gt;&lt;</a:t>
            </a:r>
            <a:r>
              <a:rPr lang="en-IN" altLang="en-IN" sz="2400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en-IN" altLang="en-IN" sz="24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457202"/>
            <a:ext cx="11430000" cy="6415086"/>
          </a:xfrm>
        </p:spPr>
        <p:txBody>
          <a:bodyPr numCol="1"/>
          <a:lstStyle/>
          <a:p>
            <a:pPr marL="0" indent="0">
              <a:buNone/>
            </a:pPr>
            <a:r>
              <a:rPr lang="en-US" dirty="0"/>
              <a:t>HTML Links - Use an Image as a Link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Link to an Email Address</a:t>
            </a:r>
            <a:endParaRPr lang="en-US" dirty="0"/>
          </a:p>
          <a:p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>
          <a:xfrm>
            <a:off x="728662" y="755006"/>
            <a:ext cx="89428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use an image as a link, just put the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tag inside the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&lt;a&gt;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tag.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8662" y="1557338"/>
            <a:ext cx="11372849" cy="101566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000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IN" altLang="en-IN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IN" altLang="en-IN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="default.asp"&gt;</a:t>
            </a:r>
            <a:br>
              <a:rPr lang="en-IN" altLang="en-IN" sz="2000" dirty="0"/>
            </a:b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000" dirty="0" err="1">
                <a:solidFill>
                  <a:srgbClr val="A52A2A"/>
                </a:solidFill>
                <a:latin typeface="Consolas" panose="020B0609020204030204" pitchFamily="49" charset="0"/>
              </a:rPr>
              <a:t>img</a:t>
            </a:r>
            <a:r>
              <a:rPr lang="en-IN" altLang="en-IN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IN" altLang="en-IN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="smiley.gif"</a:t>
            </a:r>
            <a:r>
              <a:rPr lang="en-IN" altLang="en-IN" sz="2000" dirty="0">
                <a:solidFill>
                  <a:srgbClr val="FF0000"/>
                </a:solidFill>
                <a:latin typeface="Consolas" panose="020B0609020204030204" pitchFamily="49" charset="0"/>
              </a:rPr>
              <a:t> alt</a:t>
            </a: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="HTML tutorial"</a:t>
            </a:r>
            <a:r>
              <a:rPr lang="en-IN" altLang="en-IN" sz="2000" dirty="0">
                <a:solidFill>
                  <a:srgbClr val="FF0000"/>
                </a:solidFill>
                <a:latin typeface="Consolas" panose="020B0609020204030204" pitchFamily="49" charset="0"/>
              </a:rPr>
              <a:t> style</a:t>
            </a: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="width:42px;height:42px;"&gt;</a:t>
            </a:r>
            <a:br>
              <a:rPr lang="en-IN" altLang="en-IN" sz="2000" dirty="0"/>
            </a:b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000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altLang="en-IN" sz="2000" dirty="0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>
          <a:xfrm>
            <a:off x="209549" y="3476149"/>
            <a:ext cx="117062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mailto: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inside the 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attribute to create a link that opens the user's email program (to let them send a new email):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02755" y="4307146"/>
            <a:ext cx="8636793" cy="40011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000" dirty="0">
                <a:solidFill>
                  <a:srgbClr val="A52A2A"/>
                </a:solidFill>
                <a:latin typeface="Consolas" panose="020B0609020204030204" pitchFamily="49" charset="0"/>
              </a:rPr>
              <a:t>a</a:t>
            </a:r>
            <a:r>
              <a:rPr lang="en-IN" altLang="en-IN" sz="2000" dirty="0">
                <a:solidFill>
                  <a:srgbClr val="FF0000"/>
                </a:solidFill>
                <a:latin typeface="Consolas" panose="020B0609020204030204" pitchFamily="49" charset="0"/>
              </a:rPr>
              <a:t> </a:t>
            </a:r>
            <a:r>
              <a:rPr lang="en-IN" altLang="en-IN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="mailto:someone@example.com"&gt;</a:t>
            </a:r>
            <a:r>
              <a:rPr lang="en-IN" altLang="en-IN" sz="2000" dirty="0">
                <a:solidFill>
                  <a:srgbClr val="000000"/>
                </a:solidFill>
                <a:latin typeface="Consolas" panose="020B0609020204030204" pitchFamily="49" charset="0"/>
              </a:rPr>
              <a:t>Send email</a:t>
            </a: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en-IN" altLang="en-IN" sz="2000" dirty="0">
                <a:solidFill>
                  <a:srgbClr val="A52A2A"/>
                </a:solidFill>
                <a:latin typeface="Consolas" panose="020B0609020204030204" pitchFamily="49" charset="0"/>
              </a:rPr>
              <a:t>/a</a:t>
            </a:r>
            <a:r>
              <a:rPr lang="en-IN" altLang="en-IN" sz="2000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en-IN" alt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Tables in HTML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HTML Tables are one of the best ways to place the data in an arranged format.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Basic Structure</a:t>
            </a:r>
            <a:endParaRPr lang="en-US" dirty="0"/>
          </a:p>
          <a:p>
            <a:pPr lvl="1" algn="just">
              <a:lnSpc>
                <a:spcPct val="150000"/>
              </a:lnSpc>
            </a:pPr>
            <a:r>
              <a:rPr lang="en-US" dirty="0"/>
              <a:t>&lt;table&gt;: Defines the table.</a:t>
            </a:r>
            <a:endParaRPr lang="en-US" dirty="0"/>
          </a:p>
          <a:p>
            <a:pPr lvl="1" algn="just">
              <a:lnSpc>
                <a:spcPct val="150000"/>
              </a:lnSpc>
            </a:pPr>
            <a:r>
              <a:rPr lang="en-US" dirty="0"/>
              <a:t>&lt;tr&gt;: Defines a table row.</a:t>
            </a:r>
            <a:endParaRPr lang="en-US" dirty="0"/>
          </a:p>
          <a:p>
            <a:pPr lvl="1" algn="just">
              <a:lnSpc>
                <a:spcPct val="150000"/>
              </a:lnSpc>
            </a:pPr>
            <a:r>
              <a:rPr lang="en-US" dirty="0"/>
              <a:t>&lt;th&gt;: Defines a header cell.</a:t>
            </a:r>
            <a:endParaRPr lang="en-US" dirty="0"/>
          </a:p>
          <a:p>
            <a:pPr lvl="1" algn="just">
              <a:lnSpc>
                <a:spcPct val="150000"/>
              </a:lnSpc>
            </a:pPr>
            <a:r>
              <a:rPr lang="en-US" dirty="0"/>
              <a:t>&lt;td&gt;: Defines a data cell.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3" y="-986790"/>
            <a:ext cx="10515600" cy="827571"/>
          </a:xfrm>
        </p:spPr>
        <p:txBody>
          <a:bodyPr numCol="1"/>
          <a:lstStyle/>
          <a:p>
            <a:r>
              <a:rPr lang="en-US" dirty="0"/>
              <a:t>Why HTML?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330" y="868045"/>
            <a:ext cx="7611745" cy="5721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05713" y="1135546"/>
            <a:ext cx="4252912" cy="532320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fontAlgn="base"/>
            <a:r>
              <a:rPr lang="en-US" sz="2800" b="1" dirty="0">
                <a:solidFill>
                  <a:srgbClr val="273239"/>
                </a:solidFill>
              </a:rPr>
              <a:t>Features of HTML</a:t>
            </a:r>
            <a:endParaRPr lang="en-US" sz="2800" b="1" dirty="0">
              <a:solidFill>
                <a:srgbClr val="273239"/>
              </a:solidFill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</a:rPr>
              <a:t>It is easy to learn and easy to use.</a:t>
            </a:r>
            <a:endParaRPr lang="en-US" sz="2400" dirty="0">
              <a:solidFill>
                <a:srgbClr val="273239"/>
              </a:solidFill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endParaRPr lang="en-US" sz="2400" dirty="0">
              <a:solidFill>
                <a:srgbClr val="273239"/>
              </a:solidFill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</a:rPr>
              <a:t>It is platform-independent.</a:t>
            </a:r>
            <a:endParaRPr lang="en-US" sz="2400" dirty="0">
              <a:solidFill>
                <a:srgbClr val="273239"/>
              </a:solidFill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endParaRPr lang="en-US" sz="2400" dirty="0">
              <a:solidFill>
                <a:srgbClr val="273239"/>
              </a:solidFill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</a:rPr>
              <a:t>Images, videos, and audio can be added to a web page.</a:t>
            </a:r>
            <a:endParaRPr lang="en-US" sz="2400" dirty="0">
              <a:solidFill>
                <a:srgbClr val="273239"/>
              </a:solidFill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endParaRPr lang="en-US" sz="2400" dirty="0">
              <a:solidFill>
                <a:srgbClr val="273239"/>
              </a:solidFill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</a:rPr>
              <a:t>Hypertext can be added to the text.</a:t>
            </a:r>
            <a:endParaRPr lang="en-US" sz="2400" dirty="0">
              <a:solidFill>
                <a:srgbClr val="273239"/>
              </a:solidFill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endParaRPr lang="en-US" sz="2400" dirty="0">
              <a:solidFill>
                <a:srgbClr val="273239"/>
              </a:solidFill>
            </a:endParaRPr>
          </a:p>
          <a:p>
            <a:pPr marL="342900" indent="-342900" fontAlgn="base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273239"/>
                </a:solidFill>
              </a:rPr>
              <a:t>It is a markup language.</a:t>
            </a:r>
            <a:endParaRPr lang="en-US" sz="2400" b="0" i="0" dirty="0">
              <a:solidFill>
                <a:srgbClr val="273239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ables in HTML with Examples - Dot Net Tutorial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78558" y="681037"/>
            <a:ext cx="9417391" cy="536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774" y="177649"/>
            <a:ext cx="5972175" cy="66604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271" y="1838254"/>
            <a:ext cx="5636729" cy="15050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3980" y="877062"/>
            <a:ext cx="3705954" cy="20146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0864" y="877062"/>
            <a:ext cx="3356324" cy="5783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47" y="3490837"/>
            <a:ext cx="7867387" cy="14526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5763" y="277934"/>
            <a:ext cx="7058025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800" b="1" dirty="0"/>
              <a:t>Adding a border to an HTML Table</a:t>
            </a:r>
            <a:r>
              <a:rPr lang="en-IN" altLang="en-IN" sz="2800" dirty="0"/>
              <a:t> </a:t>
            </a:r>
            <a:endParaRPr lang="en-IN" alt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9050" y="1080041"/>
            <a:ext cx="3910199" cy="24681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2295" y="308515"/>
            <a:ext cx="3674390" cy="6192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7149"/>
            <a:ext cx="8445502" cy="1262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8047" y="208504"/>
            <a:ext cx="6642396" cy="52322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fontAlgn="base"/>
            <a:r>
              <a:rPr lang="en-US" sz="2800" b="1" dirty="0">
                <a:solidFill>
                  <a:srgbClr val="273239"/>
                </a:solidFill>
              </a:rPr>
              <a:t>Adding Collapsed Borders in an HTML Table</a:t>
            </a:r>
            <a:endParaRPr lang="en-US" sz="2800" b="1" i="0" dirty="0">
              <a:solidFill>
                <a:srgbClr val="273239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588" y="193675"/>
            <a:ext cx="10515600" cy="677863"/>
          </a:xfrm>
        </p:spPr>
        <p:txBody>
          <a:bodyPr numCol="1">
            <a:normAutofit fontScale="90000"/>
          </a:bodyPr>
          <a:lstStyle/>
          <a:p>
            <a:r>
              <a:rPr lang="en-IN" altLang="en-IN" dirty="0"/>
              <a:t>Row Span and Column Span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20473" cy="4351338"/>
          </a:xfrm>
        </p:spPr>
        <p:txBody>
          <a:bodyPr numCol="1"/>
          <a:lstStyle/>
          <a:p>
            <a:r>
              <a:rPr lang="en-IN" altLang="en-IN" dirty="0"/>
              <a:t>Row Span : </a:t>
            </a:r>
            <a:r>
              <a:rPr lang="en-US" sz="1800" b="0" i="0" dirty="0">
                <a:solidFill>
                  <a:srgbClr val="242021"/>
                </a:solidFill>
                <a:effectLst/>
              </a:rPr>
              <a:t>entries in a table to stretch down across more than one row.</a:t>
            </a:r>
            <a:endParaRPr lang="en-US" sz="1800" b="0" i="0" dirty="0">
              <a:solidFill>
                <a:srgbClr val="242021"/>
              </a:solidFill>
              <a:effectLst/>
            </a:endParaRPr>
          </a:p>
          <a:p>
            <a:endParaRPr lang="en-US" sz="1800" dirty="0">
              <a:solidFill>
                <a:srgbClr val="242021"/>
              </a:solidFill>
            </a:endParaRPr>
          </a:p>
          <a:p>
            <a:endParaRPr lang="en-US" sz="1800" dirty="0">
              <a:solidFill>
                <a:srgbClr val="242021"/>
              </a:solidFill>
            </a:endParaRPr>
          </a:p>
          <a:p>
            <a:endParaRPr lang="en-US" sz="1800" b="0" i="0" dirty="0">
              <a:solidFill>
                <a:srgbClr val="242021"/>
              </a:solidFill>
              <a:effectLst/>
            </a:endParaRPr>
          </a:p>
          <a:p>
            <a:pPr marL="0" indent="0">
              <a:buNone/>
            </a:pPr>
            <a:endParaRPr lang="en-US" sz="1800" b="0" i="0" dirty="0">
              <a:solidFill>
                <a:srgbClr val="242021"/>
              </a:solidFill>
              <a:effectLst/>
            </a:endParaRPr>
          </a:p>
          <a:p>
            <a:endParaRPr lang="en-US" sz="1800" b="0" i="0" dirty="0">
              <a:solidFill>
                <a:srgbClr val="242021"/>
              </a:solidFill>
              <a:effectLst/>
            </a:endParaRPr>
          </a:p>
          <a:p>
            <a:r>
              <a:rPr lang="en-US" dirty="0"/>
              <a:t>Column Span: </a:t>
            </a:r>
            <a:r>
              <a:rPr lang="en-US" sz="1800" b="0" i="0" dirty="0">
                <a:solidFill>
                  <a:srgbClr val="242021"/>
                </a:solidFill>
                <a:effectLst/>
              </a:rPr>
              <a:t>entries in a table to stretch across more than one column</a:t>
            </a:r>
            <a:r>
              <a:rPr lang="en-US" dirty="0"/>
              <a:t> </a:t>
            </a:r>
            <a:endParaRPr lang="en-US" dirty="0"/>
          </a:p>
          <a:p>
            <a:pPr marL="0" indent="0">
              <a:buNone/>
            </a:pPr>
            <a:endParaRPr lang="en-IN" altLang="en-IN" dirty="0"/>
          </a:p>
        </p:txBody>
      </p:sp>
      <p:pic>
        <p:nvPicPr>
          <p:cNvPr id="9218" name="Picture 2" descr="javascript - How to add Rowspan in JQuery datatables - Stack Overflow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95999" y="1508915"/>
            <a:ext cx="4703180" cy="275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ml - Table colspan &amp; rowspan - Stack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66991" y="4568604"/>
            <a:ext cx="5361197" cy="16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28649"/>
          </a:xfrm>
        </p:spPr>
        <p:txBody>
          <a:bodyPr numCol="1">
            <a:normAutofit fontScale="90000"/>
          </a:bodyPr>
          <a:lstStyle/>
          <a:p>
            <a:r>
              <a:rPr lang="en-IN" altLang="en-IN" dirty="0"/>
              <a:t>Column Span</a:t>
            </a:r>
            <a:endParaRPr lang="en-IN" alt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>
          <a:xfrm>
            <a:off x="528638" y="628650"/>
            <a:ext cx="10825162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>
              <a:lnSpc>
                <a:spcPct val="100000"/>
              </a:lnSpc>
            </a:pPr>
            <a:r>
              <a:rPr kumimoji="0" lang="en-US" sz="2400" b="0" i="0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HTML</a:t>
            </a:r>
            <a:r>
              <a:rPr kumimoji="0" lang="en-US" sz="2400" b="0" i="0" u="sng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 </a:t>
            </a:r>
            <a:r>
              <a:rPr kumimoji="0" lang="en-US" sz="2400" b="0" i="0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Table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 with </a:t>
            </a:r>
            <a:r>
              <a:rPr kumimoji="0" lang="en-US" sz="2400" b="0" i="0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Colspan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 allows you to merge or combine adjacent table cells horizontally, creating a single, wider cell that spans across multiple columns.</a:t>
            </a:r>
            <a:endParaRPr lang="en-US" sz="2400" dirty="0">
              <a:latin typeface="+mn-lt"/>
            </a:endParaRPr>
          </a:p>
          <a:p>
            <a:pPr>
              <a:lnSpc>
                <a:spcPct val="10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The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colspan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 is defined as the </a:t>
            </a:r>
            <a:r>
              <a:rPr kumimoji="0" lang="en-US" sz="2400" b="0" i="0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&lt;th&gt;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 element.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38" y="1736646"/>
            <a:ext cx="4124530" cy="1962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716" y="1425171"/>
            <a:ext cx="3495836" cy="5323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63" y="4495321"/>
            <a:ext cx="6782747" cy="16054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738"/>
            <a:ext cx="10515600" cy="514350"/>
          </a:xfrm>
        </p:spPr>
        <p:txBody>
          <a:bodyPr numCol="1">
            <a:normAutofit fontScale="90000"/>
          </a:bodyPr>
          <a:lstStyle/>
          <a:p>
            <a:r>
              <a:rPr lang="en-IN" altLang="en-IN" dirty="0"/>
              <a:t>Row Span</a:t>
            </a:r>
            <a:endParaRPr lang="en-IN" alt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>
          <a:xfrm>
            <a:off x="485775" y="700088"/>
            <a:ext cx="10868025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algn="just">
              <a:lnSpc>
                <a:spcPct val="10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The HTML attribute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rowspan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 determines how many rows a specific cell in a table should cover. When a cell spans multiple rows, it occupies the space of those rows within the table.</a:t>
            </a:r>
            <a:endParaRPr lang="en-US" sz="2400" dirty="0">
              <a:latin typeface="+mn-lt"/>
            </a:endParaRPr>
          </a:p>
          <a:p>
            <a:pPr algn="just">
              <a:lnSpc>
                <a:spcPct val="10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Applied within a </a:t>
            </a:r>
            <a:r>
              <a:rPr kumimoji="0" lang="en-US" sz="2400" b="0" i="0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&lt;td&gt; or &lt;th&gt;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 element.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376" y="1759086"/>
            <a:ext cx="4896075" cy="45038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62" y="3143840"/>
            <a:ext cx="6820852" cy="1009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568" y="171451"/>
            <a:ext cx="4241287" cy="2143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438" y="0"/>
            <a:ext cx="3962624" cy="63095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538" y="6309534"/>
            <a:ext cx="2141305" cy="899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14544"/>
            <a:ext cx="6801799" cy="2057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Practice Example: 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10242" name="Picture 2" descr="Create Tables in HTML | Step-by-Step Guide (Top 7 Types)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t="31046" r="3363" b="7647"/>
          <a:stretch>
            <a:fillRect/>
          </a:stretch>
        </p:blipFill>
        <p:spPr>
          <a:xfrm>
            <a:off x="294190" y="1551792"/>
            <a:ext cx="7025832" cy="259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reating a Time Table using HTML. Let's create an HTML timetable as shown…  | by Srinivas Rahul Sapireddy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40085" y="3109913"/>
            <a:ext cx="465772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HTML Attributes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3609" y="1825625"/>
            <a:ext cx="8223216" cy="4399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518" y="428626"/>
            <a:ext cx="10515600" cy="708301"/>
          </a:xfrm>
        </p:spPr>
        <p:txBody>
          <a:bodyPr numCol="1"/>
          <a:lstStyle/>
          <a:p>
            <a:pPr algn="ctr"/>
            <a:r>
              <a:rPr lang="en-IN" altLang="en-IN" b="1" dirty="0"/>
              <a:t>HTML Page Structure</a:t>
            </a:r>
            <a:endParaRPr lang="en-IN" alt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1559" y="1536976"/>
            <a:ext cx="7705518" cy="44722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HTML Core Attribute 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IN" altLang="en-IN" dirty="0"/>
              <a:t>Attributes that are used in majority of HTML pages are: 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78394"/>
            <a:ext cx="9937831" cy="41925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>
          <a:xfrm>
            <a:off x="442913" y="6310"/>
            <a:ext cx="10910887" cy="627864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&lt;!DOCTYPE html&gt;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color: green;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&gt;Welcome to this</a:t>
            </a:r>
            <a:r>
              <a:rPr kumimoji="0" lang="en-US" sz="24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page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&gt;Hi!&lt;/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33450" y="2044184"/>
            <a:ext cx="4128053" cy="1200329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Welcome to this page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ctr"/>
            <a:r>
              <a:rPr lang="en-US" sz="4400" b="1" dirty="0">
                <a:solidFill>
                  <a:srgbClr val="00B050"/>
                </a:solidFill>
              </a:rPr>
              <a:t>Hi!</a:t>
            </a:r>
            <a:endParaRPr lang="en-US" sz="4400" b="1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0" y="4342685"/>
            <a:ext cx="60960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numCol="1">
            <a:spAutoFit/>
          </a:bodyPr>
          <a:lstStyle/>
          <a:p>
            <a:pPr algn="just"/>
            <a:r>
              <a:rPr lang="en-US" sz="2400" b="1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</a:t>
            </a:r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 HTML5, id attributes can be used by any HTML tag but in HTML 4.01 there are some restriction to use id attributes. It can not be used by &lt;base&gt;, &lt;head&gt;, &lt;html&gt;, &lt;meta&gt;, &lt;</a:t>
            </a:r>
            <a:r>
              <a:rPr lang="en-US" sz="2400" dirty="0" err="1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</a:t>
            </a:r>
            <a:r>
              <a:rPr lang="en-US" sz="24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&gt;, &lt;script&gt;, &lt;style&gt;, and &lt;title&gt; tag. In HTML4.01 id can not start with number.</a:t>
            </a:r>
            <a:endParaRPr lang="en-IN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38" y="128588"/>
            <a:ext cx="10710861" cy="700088"/>
          </a:xfrm>
        </p:spPr>
        <p:txBody>
          <a:bodyPr numCol="1">
            <a:normAutofit/>
          </a:bodyPr>
          <a:lstStyle/>
          <a:p>
            <a:r>
              <a:rPr lang="en-US" dirty="0"/>
              <a:t>HTML Id attribute use cases: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338" y="971550"/>
            <a:ext cx="11530012" cy="5614988"/>
          </a:xfrm>
        </p:spPr>
        <p:txBody>
          <a:bodyPr numCol="1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The id attribute in HTML uniquely identifies elements, enabling targeted selection and manipulation via CSS and JavaScript for specific functionality and styling.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The id attribute uniquely identifies one element, while the class attribute can be applied to multiple elements for shared styling.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Valid values for the id attribute in HTML are unique identifiers consisting of letters, numbers, hyphens, underscores, and colons, starting with a letter or underscore.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To select an element by ID in JavaScript, use the </a:t>
            </a:r>
            <a:r>
              <a:rPr lang="en-US" sz="2400" dirty="0" err="1"/>
              <a:t>getElementById</a:t>
            </a:r>
            <a:r>
              <a:rPr lang="en-US" sz="2400" dirty="0"/>
              <a:t>() method followed by the ID name enclosed in quotes.</a:t>
            </a: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31" y="114300"/>
            <a:ext cx="10515600" cy="657225"/>
          </a:xfrm>
        </p:spPr>
        <p:txBody>
          <a:bodyPr numCol="1">
            <a:normAutofit fontScale="90000"/>
          </a:bodyPr>
          <a:lstStyle/>
          <a:p>
            <a:r>
              <a:rPr lang="en-US" dirty="0"/>
              <a:t>Class attribute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014413"/>
            <a:ext cx="11644313" cy="5643562"/>
          </a:xfrm>
        </p:spPr>
        <p:txBody>
          <a:bodyPr numCol="1"/>
          <a:lstStyle/>
          <a:p>
            <a:pPr algn="just">
              <a:lnSpc>
                <a:spcPct val="150000"/>
              </a:lnSpc>
            </a:pPr>
            <a:r>
              <a:rPr lang="en-US" dirty="0"/>
              <a:t>The HTML class attribute is used to assign one or more CSS classes to an HTML element. 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Classes define styling rules, allowing elements with the same class to share visual properties defined in CSS.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The HTML class attribute can be applied to various tags, allowing multiple elements to share a common classification. 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This enables consistent styling or functionality across different types of elements, enhancing design cohesion and simplifying maintenance.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1" y="171437"/>
            <a:ext cx="4629149" cy="5692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656" y="171437"/>
            <a:ext cx="5710761" cy="5067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326" y="4057259"/>
            <a:ext cx="4286848" cy="28007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1613" y="0"/>
            <a:ext cx="9853612" cy="520700"/>
          </a:xfrm>
        </p:spPr>
        <p:txBody>
          <a:bodyPr numCol="1">
            <a:normAutofit fontScale="90000"/>
          </a:bodyPr>
          <a:lstStyle/>
          <a:p>
            <a:pPr fontAlgn="base"/>
            <a:r>
              <a:rPr lang="en-US" b="1" dirty="0"/>
              <a:t>Using multiple HTML class attribute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1" y="626603"/>
            <a:ext cx="3861756" cy="59456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34" y="520700"/>
            <a:ext cx="6629678" cy="2670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93" y="4386263"/>
            <a:ext cx="7580607" cy="1600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814"/>
            <a:ext cx="10515600" cy="592138"/>
          </a:xfrm>
        </p:spPr>
        <p:txBody>
          <a:bodyPr numCol="1">
            <a:normAutofit fontScale="90000"/>
          </a:bodyPr>
          <a:lstStyle/>
          <a:p>
            <a:pPr fontAlgn="base"/>
            <a:r>
              <a:rPr lang="en-US" b="1" dirty="0"/>
              <a:t>HTML Class Attribute Use Cases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5" y="742952"/>
            <a:ext cx="11572875" cy="6115048"/>
          </a:xfrm>
        </p:spPr>
        <p:txBody>
          <a:bodyPr numCol="1">
            <a:normAutofit fontScale="62500" lnSpcReduction="20000"/>
          </a:bodyPr>
          <a:lstStyle/>
          <a:p>
            <a:pPr algn="just">
              <a:lnSpc>
                <a:spcPct val="160000"/>
              </a:lnSpc>
            </a:pPr>
            <a:r>
              <a:rPr lang="en-US" sz="3800" dirty="0"/>
              <a:t>The class attribute in HTML assigns elements to groups, enabling targeted styling or functionality application via CSS or JavaScript.</a:t>
            </a:r>
            <a:endParaRPr lang="en-US" sz="3800" dirty="0"/>
          </a:p>
          <a:p>
            <a:pPr algn="just">
              <a:lnSpc>
                <a:spcPct val="160000"/>
              </a:lnSpc>
            </a:pPr>
            <a:r>
              <a:rPr lang="en-US" sz="3800" dirty="0"/>
              <a:t>Use class for multiple elements with shared characteristics; use id for unique identification or targeting specific elements individually.</a:t>
            </a:r>
            <a:endParaRPr lang="en-US" sz="3800" dirty="0"/>
          </a:p>
          <a:p>
            <a:pPr algn="just" fontAlgn="base">
              <a:lnSpc>
                <a:spcPct val="160000"/>
              </a:lnSpc>
            </a:pPr>
            <a:r>
              <a:rPr lang="en-US" sz="3800" b="1" dirty="0"/>
              <a:t>Supported Browser:</a:t>
            </a:r>
            <a:r>
              <a:rPr lang="en-US" sz="3800" dirty="0"/>
              <a:t> The browser supported by </a:t>
            </a:r>
            <a:r>
              <a:rPr lang="en-US" sz="3800" i="1" dirty="0"/>
              <a:t>Class</a:t>
            </a:r>
            <a:r>
              <a:rPr lang="en-US" sz="3800" dirty="0"/>
              <a:t> attribute are listed below : </a:t>
            </a:r>
            <a:endParaRPr lang="en-US" sz="3800" dirty="0"/>
          </a:p>
          <a:p>
            <a:pPr algn="just"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800" dirty="0"/>
              <a:t>Chrome 15 above</a:t>
            </a:r>
            <a:endParaRPr lang="en-US" sz="3800" dirty="0"/>
          </a:p>
          <a:p>
            <a:pPr algn="just"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800" dirty="0"/>
              <a:t>Edge 12 and above</a:t>
            </a:r>
            <a:endParaRPr lang="en-US" sz="3800" dirty="0"/>
          </a:p>
          <a:p>
            <a:pPr algn="just"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800" dirty="0"/>
              <a:t>Firefox 1 and above</a:t>
            </a:r>
            <a:endParaRPr lang="en-US" sz="3800" dirty="0"/>
          </a:p>
          <a:p>
            <a:pPr algn="just"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800" dirty="0"/>
              <a:t>Opera 14 and above</a:t>
            </a:r>
            <a:endParaRPr lang="en-US" sz="3800" dirty="0"/>
          </a:p>
          <a:p>
            <a:pPr algn="just" fontAlgn="base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sz="3800" dirty="0"/>
              <a:t>Safari 6 and above</a:t>
            </a:r>
            <a:endParaRPr lang="en-US" sz="3800" dirty="0"/>
          </a:p>
          <a:p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1057275"/>
          </a:xfrm>
        </p:spPr>
        <p:txBody>
          <a:bodyPr numCol="1">
            <a:normAutofit/>
          </a:bodyPr>
          <a:lstStyle/>
          <a:p>
            <a:pPr fontAlgn="base"/>
            <a:r>
              <a:rPr lang="en-IN" altLang="en-IN" b="1" dirty="0"/>
              <a:t>HTML title Attribute</a:t>
            </a:r>
            <a:endParaRPr lang="en-IN" alt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4338" y="1328738"/>
            <a:ext cx="11372850" cy="5257800"/>
          </a:xfrm>
        </p:spPr>
        <p:txBody>
          <a:bodyPr numCol="1"/>
          <a:lstStyle/>
          <a:p>
            <a:pPr>
              <a:lnSpc>
                <a:spcPct val="150000"/>
              </a:lnSpc>
            </a:pPr>
            <a:r>
              <a:rPr lang="en-US" sz="2400" dirty="0"/>
              <a:t>The title attribute is used to specify extra information about the element. When the mouse moves over the element then it shows the information. </a:t>
            </a:r>
            <a:endParaRPr lang="en-US" sz="2400" dirty="0"/>
          </a:p>
          <a:p>
            <a:r>
              <a:rPr lang="en-US" sz="2400" b="1" dirty="0"/>
              <a:t>Supported Tags: </a:t>
            </a:r>
            <a:r>
              <a:rPr lang="en-US" sz="2400" dirty="0"/>
              <a:t>It supports all HTML elements.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b="1" dirty="0"/>
              <a:t>Syntax:</a:t>
            </a:r>
            <a:endParaRPr lang="en-US" sz="2400" b="1" dirty="0"/>
          </a:p>
          <a:p>
            <a:pPr algn="just">
              <a:lnSpc>
                <a:spcPct val="150000"/>
              </a:lnSpc>
            </a:pPr>
            <a:r>
              <a:rPr lang="en-US" sz="2400" b="1" dirty="0"/>
              <a:t>Attribute Value:</a:t>
            </a:r>
            <a:r>
              <a:rPr lang="en-US" sz="2400" dirty="0"/>
              <a:t> This attribute contains single value </a:t>
            </a:r>
            <a:r>
              <a:rPr lang="en-US" sz="2400" i="1" dirty="0"/>
              <a:t>text</a:t>
            </a:r>
            <a:r>
              <a:rPr lang="en-US" sz="2400" dirty="0"/>
              <a:t> which is used as the tooltip text for an element. This title is associated with all HTML elements. </a:t>
            </a:r>
            <a:endParaRPr lang="en-IN" alt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740" y="3071813"/>
            <a:ext cx="4743610" cy="552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>
          <a:xfrm>
            <a:off x="142874" y="0"/>
            <a:ext cx="11068050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&lt;!DOCTYPE html&gt;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&gt;title attribute&lt;/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body {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text-align: center;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h1 {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color: green;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>
          <a:xfrm>
            <a:off x="142874" y="4395787"/>
            <a:ext cx="5386389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title=“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Thapar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Institute of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Engg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And Technology"&gt;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TIET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3719" y="3371850"/>
            <a:ext cx="3724495" cy="10674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28663"/>
          </a:xfrm>
        </p:spPr>
        <p:txBody>
          <a:bodyPr numCol="1"/>
          <a:lstStyle/>
          <a:p>
            <a:pPr fontAlgn="base"/>
            <a:r>
              <a:rPr lang="en-IN" altLang="en-IN" b="1" dirty="0"/>
              <a:t>HTML </a:t>
            </a:r>
            <a:r>
              <a:rPr lang="en-IN" altLang="en-IN" b="1" dirty="0" err="1"/>
              <a:t>lang</a:t>
            </a:r>
            <a:r>
              <a:rPr lang="en-IN" altLang="en-IN" b="1" dirty="0"/>
              <a:t> Attribute</a:t>
            </a:r>
            <a:endParaRPr lang="en-IN" alt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728345"/>
            <a:ext cx="11530330" cy="5248910"/>
          </a:xfrm>
        </p:spPr>
        <p:txBody>
          <a:bodyPr numCol="1"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en-US" sz="2400" dirty="0"/>
              <a:t>This attribute is used to specify the language of the element content. Some examples of languages are </a:t>
            </a:r>
            <a:r>
              <a:rPr lang="en-US" sz="2400" dirty="0" err="1"/>
              <a:t>en</a:t>
            </a:r>
            <a:r>
              <a:rPr lang="en-US" sz="2400" dirty="0"/>
              <a:t> for English, </a:t>
            </a:r>
            <a:r>
              <a:rPr lang="en-US" sz="2400" dirty="0" err="1"/>
              <a:t>es</a:t>
            </a:r>
            <a:r>
              <a:rPr lang="en-US" sz="2400" dirty="0"/>
              <a:t> for Spanish, etc. 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Syntax:</a:t>
            </a:r>
            <a:endParaRPr lang="en-US" sz="2400" dirty="0"/>
          </a:p>
          <a:p>
            <a:pPr algn="just" fontAlgn="base">
              <a:lnSpc>
                <a:spcPct val="150000"/>
              </a:lnSpc>
            </a:pPr>
            <a:r>
              <a:rPr lang="en-US" sz="2400" dirty="0"/>
              <a:t>. </a:t>
            </a:r>
            <a:endParaRPr lang="en-US" sz="2400" dirty="0"/>
          </a:p>
          <a:p>
            <a:pPr algn="just" fontAlgn="base">
              <a:lnSpc>
                <a:spcPct val="150000"/>
              </a:lnSpc>
            </a:pPr>
            <a:r>
              <a:rPr lang="en-US" sz="2400" b="1" dirty="0">
                <a:sym typeface="+mn-ea"/>
              </a:rPr>
              <a:t>Attribute Value:</a:t>
            </a:r>
            <a:r>
              <a:rPr lang="en-US" sz="2400" dirty="0">
                <a:sym typeface="+mn-ea"/>
              </a:rPr>
              <a:t> This attribute contains a single value </a:t>
            </a:r>
            <a:r>
              <a:rPr lang="en-US" sz="2400" i="1" dirty="0" err="1">
                <a:sym typeface="+mn-ea"/>
              </a:rPr>
              <a:t>language_code</a:t>
            </a:r>
            <a:r>
              <a:rPr lang="en-US" sz="2400" dirty="0">
                <a:sym typeface="+mn-ea"/>
              </a:rPr>
              <a:t> which is used to specify the language of the content. </a:t>
            </a:r>
            <a:endParaRPr lang="en-US" sz="2400" dirty="0"/>
          </a:p>
          <a:p>
            <a:pPr algn="just" fontAlgn="base">
              <a:lnSpc>
                <a:spcPct val="150000"/>
              </a:lnSpc>
            </a:pPr>
            <a:r>
              <a:rPr lang="en-US" sz="2400" b="1" dirty="0">
                <a:sym typeface="+mn-ea"/>
              </a:rPr>
              <a:t>Difference between HTML 4.1 and HTML 5:</a:t>
            </a:r>
            <a:r>
              <a:rPr lang="en-US" sz="2400" dirty="0">
                <a:sym typeface="+mn-ea"/>
              </a:rPr>
              <a:t> In HTML 5, the </a:t>
            </a:r>
            <a:r>
              <a:rPr lang="en-US" sz="2400" dirty="0" err="1">
                <a:sym typeface="+mn-ea"/>
              </a:rPr>
              <a:t>lang</a:t>
            </a:r>
            <a:r>
              <a:rPr lang="en-US" sz="2400" dirty="0">
                <a:sym typeface="+mn-ea"/>
              </a:rPr>
              <a:t> attribute can be used with any HTML element but in HTML 4.1 the </a:t>
            </a:r>
            <a:r>
              <a:rPr lang="en-US" sz="2400" dirty="0" err="1">
                <a:sym typeface="+mn-ea"/>
              </a:rPr>
              <a:t>lang</a:t>
            </a:r>
            <a:r>
              <a:rPr lang="en-US" sz="2400" dirty="0">
                <a:sym typeface="+mn-ea"/>
              </a:rPr>
              <a:t> attribute is used with &lt;base&gt;, &lt;</a:t>
            </a:r>
            <a:r>
              <a:rPr lang="en-US" sz="2400" dirty="0" err="1">
                <a:sym typeface="+mn-ea"/>
              </a:rPr>
              <a:t>br</a:t>
            </a:r>
            <a:r>
              <a:rPr lang="en-US" sz="2400" dirty="0">
                <a:sym typeface="+mn-ea"/>
              </a:rPr>
              <a:t>&gt;, &lt;frame&gt;, &lt;frameset&gt;, &lt;</a:t>
            </a:r>
            <a:r>
              <a:rPr lang="en-US" sz="2400" dirty="0" err="1">
                <a:sym typeface="+mn-ea"/>
              </a:rPr>
              <a:t>hr</a:t>
            </a:r>
            <a:r>
              <a:rPr lang="en-US" sz="2400" dirty="0">
                <a:sym typeface="+mn-ea"/>
              </a:rPr>
              <a:t>&gt;, &lt;iframe&gt;, &lt;</a:t>
            </a:r>
            <a:r>
              <a:rPr lang="en-US" sz="2400" dirty="0" err="1">
                <a:sym typeface="+mn-ea"/>
              </a:rPr>
              <a:t>param</a:t>
            </a:r>
            <a:r>
              <a:rPr lang="en-US" sz="2400" dirty="0">
                <a:sym typeface="+mn-ea"/>
              </a:rPr>
              <a:t>&gt;, and &lt;script&gt; elements</a:t>
            </a:r>
            <a:endParaRPr lang="en-US" sz="2400" dirty="0"/>
          </a:p>
          <a:p>
            <a:pPr algn="just">
              <a:lnSpc>
                <a:spcPct val="150000"/>
              </a:lnSpc>
            </a:pPr>
            <a:endParaRPr lang="en-IN" altLang="en-IN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7691" y="1971676"/>
            <a:ext cx="4470446" cy="500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0013"/>
            <a:ext cx="10515600" cy="828675"/>
          </a:xfrm>
        </p:spPr>
        <p:txBody>
          <a:bodyPr numCol="1"/>
          <a:lstStyle/>
          <a:p>
            <a:r>
              <a:rPr lang="en-US" dirty="0"/>
              <a:t>HTML Elements </a:t>
            </a:r>
            <a:endParaRPr lang="en-IN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3262" y="1"/>
            <a:ext cx="7232866" cy="30671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3387" y="3198733"/>
            <a:ext cx="11325225" cy="338554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An HTML element is defined by a start tag, some content, and an end tag.</a:t>
            </a:r>
            <a:endParaRPr lang="en-US" sz="2800" dirty="0">
              <a:solidFill>
                <a:srgbClr val="000000"/>
              </a:solidFill>
            </a:endParaRPr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800" dirty="0"/>
              <a:t>HTML uses predefined tags and elements that instruct the browser on how to display the content. </a:t>
            </a:r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&lt;</a:t>
            </a:r>
            <a:r>
              <a:rPr lang="en-US" sz="2800" dirty="0" err="1">
                <a:solidFill>
                  <a:srgbClr val="C00000"/>
                </a:solidFill>
              </a:rPr>
              <a:t>tagname</a:t>
            </a:r>
            <a:r>
              <a:rPr lang="en-US" sz="2800" dirty="0">
                <a:solidFill>
                  <a:srgbClr val="C00000"/>
                </a:solidFill>
              </a:rPr>
              <a:t>&gt;</a:t>
            </a:r>
            <a:r>
              <a:rPr lang="en-US" sz="2800" dirty="0"/>
              <a:t> Content goes here... </a:t>
            </a:r>
            <a:r>
              <a:rPr lang="en-US" sz="2800" dirty="0">
                <a:solidFill>
                  <a:srgbClr val="C00000"/>
                </a:solidFill>
              </a:rPr>
              <a:t>&lt;/</a:t>
            </a:r>
            <a:r>
              <a:rPr lang="en-US" sz="2800" dirty="0" err="1">
                <a:solidFill>
                  <a:srgbClr val="C00000"/>
                </a:solidFill>
              </a:rPr>
              <a:t>tagname</a:t>
            </a:r>
            <a:r>
              <a:rPr lang="en-US" sz="2800" dirty="0">
                <a:solidFill>
                  <a:srgbClr val="C00000"/>
                </a:solidFill>
              </a:rPr>
              <a:t>&gt;</a:t>
            </a:r>
            <a:endParaRPr lang="en-US" sz="2800" dirty="0">
              <a:solidFill>
                <a:srgbClr val="C00000"/>
              </a:solidFill>
            </a:endParaRPr>
          </a:p>
          <a:p>
            <a:r>
              <a:rPr lang="en-US" sz="2800" dirty="0"/>
              <a:t>The HTML </a:t>
            </a:r>
            <a:r>
              <a:rPr lang="en-US" sz="2800" b="1" dirty="0"/>
              <a:t>element</a:t>
            </a:r>
            <a:r>
              <a:rPr lang="en-US" sz="2800" dirty="0"/>
              <a:t> is everything from the start tag to the end tag:</a:t>
            </a:r>
            <a:endParaRPr lang="en-US" sz="2800" dirty="0"/>
          </a:p>
          <a:p>
            <a:r>
              <a:rPr lang="en-US" sz="2800" dirty="0"/>
              <a:t>&lt;h1&gt;My First Heading&lt;/h1&gt;</a:t>
            </a:r>
            <a:endParaRPr lang="en-US" sz="2800" dirty="0"/>
          </a:p>
          <a:p>
            <a:r>
              <a:rPr lang="en-US" sz="2800" dirty="0"/>
              <a:t>&lt;p&gt;My first paragraph.&lt;/p&gt;</a:t>
            </a:r>
            <a:endParaRPr lang="en-US" sz="2800" dirty="0"/>
          </a:p>
          <a:p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idx="1"/>
          </p:nvPr>
        </p:nvSpPr>
        <p:spPr>
          <a:xfrm>
            <a:off x="271463" y="-108229"/>
            <a:ext cx="5607304" cy="701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&lt;!DOCTYPE html&gt;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attribute&lt;/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body {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text-align:center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h1 {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color:green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&gt;TIET&lt;/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attribute&lt;/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273239"/>
                </a:solidFill>
                <a:latin typeface="Consolas" panose="020B0609020204030204" pitchFamily="49" charset="0"/>
              </a:rPr>
              <a:t>CSED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62825" y="2324397"/>
            <a:ext cx="4167188" cy="138499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B050"/>
                </a:solidFill>
              </a:rPr>
              <a:t>TIET</a:t>
            </a:r>
            <a:endParaRPr lang="en-US" sz="2800" dirty="0">
              <a:solidFill>
                <a:srgbClr val="00B050"/>
              </a:solidFill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err="1">
                <a:solidFill>
                  <a:srgbClr val="000000"/>
                </a:solidFill>
              </a:rPr>
              <a:t>lang</a:t>
            </a:r>
            <a:r>
              <a:rPr lang="en-US" sz="2800" dirty="0">
                <a:solidFill>
                  <a:srgbClr val="000000"/>
                </a:solidFill>
              </a:rPr>
              <a:t> attribute</a:t>
            </a:r>
            <a:endParaRPr lang="en-US" sz="2800" dirty="0"/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27323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CSED</a:t>
            </a:r>
            <a:r>
              <a:rPr lang="en-US" sz="2800" dirty="0">
                <a:solidFill>
                  <a:srgbClr val="273239"/>
                </a:solidFill>
              </a:rPr>
              <a:t> </a:t>
            </a:r>
            <a:endParaRPr lang="en-IN" alt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388" y="107951"/>
            <a:ext cx="10515600" cy="763587"/>
          </a:xfrm>
        </p:spPr>
        <p:txBody>
          <a:bodyPr numCol="1"/>
          <a:lstStyle/>
          <a:p>
            <a:r>
              <a:rPr lang="en-IN" altLang="en-IN" dirty="0"/>
              <a:t>HTML Style Attribute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8" y="871538"/>
            <a:ext cx="11544300" cy="5772150"/>
          </a:xfrm>
        </p:spPr>
        <p:txBody>
          <a:bodyPr numCol="1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Styles in HTML are rules that describe how a document will be presented in a browser. 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Style information can be either attached as a separate document or embedded in the HTML document. 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There are 3 ways of implementing style in HTML.</a:t>
            </a:r>
            <a:endParaRPr lang="en-US" dirty="0"/>
          </a:p>
          <a:p>
            <a:pPr algn="just" fontAlgn="base">
              <a:lnSpc>
                <a:spcPct val="150000"/>
              </a:lnSpc>
            </a:pPr>
            <a:r>
              <a:rPr lang="en-US" dirty="0"/>
              <a:t>Inline Style</a:t>
            </a:r>
            <a:endParaRPr lang="en-US" dirty="0"/>
          </a:p>
          <a:p>
            <a:pPr algn="just" fontAlgn="base">
              <a:lnSpc>
                <a:spcPct val="150000"/>
              </a:lnSpc>
            </a:pPr>
            <a:r>
              <a:rPr lang="en-US" dirty="0"/>
              <a:t>Embedded Style</a:t>
            </a:r>
            <a:endParaRPr lang="en-US" dirty="0"/>
          </a:p>
          <a:p>
            <a:pPr algn="just" fontAlgn="base">
              <a:lnSpc>
                <a:spcPct val="150000"/>
              </a:lnSpc>
            </a:pPr>
            <a:r>
              <a:rPr lang="en-US" dirty="0"/>
              <a:t>External Style Sheet</a:t>
            </a:r>
            <a:endParaRPr lang="en-US" dirty="0"/>
          </a:p>
          <a:p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88" y="271463"/>
            <a:ext cx="11587162" cy="6286500"/>
          </a:xfrm>
        </p:spPr>
        <p:txBody>
          <a:bodyPr numCol="1"/>
          <a:lstStyle/>
          <a:p>
            <a:pPr marL="0" indent="0" algn="just" fontAlgn="base">
              <a:lnSpc>
                <a:spcPct val="150000"/>
              </a:lnSpc>
              <a:buNone/>
            </a:pPr>
            <a:r>
              <a:rPr lang="en-IN" altLang="en-IN" b="1" dirty="0"/>
              <a:t>Inline Style:</a:t>
            </a:r>
            <a:endParaRPr lang="en-IN" altLang="en-IN" b="1" dirty="0"/>
          </a:p>
          <a:p>
            <a:pPr algn="just" fontAlgn="base">
              <a:lnSpc>
                <a:spcPct val="150000"/>
              </a:lnSpc>
            </a:pPr>
            <a:r>
              <a:rPr lang="en-US" dirty="0"/>
              <a:t>In Inline styling, the CSS rules are directly written inside the starting tag using the style attribute. </a:t>
            </a:r>
            <a:endParaRPr lang="en-US" dirty="0"/>
          </a:p>
          <a:p>
            <a:pPr algn="just" fontAlgn="base">
              <a:lnSpc>
                <a:spcPct val="150000"/>
              </a:lnSpc>
            </a:pPr>
            <a:r>
              <a:rPr lang="en-US" dirty="0"/>
              <a:t>The style attribute includes a series of CSS properties and value pairs. Each ‘ </a:t>
            </a:r>
            <a:r>
              <a:rPr lang="en-US" b="1" dirty="0"/>
              <a:t>property: value</a:t>
            </a:r>
            <a:r>
              <a:rPr lang="en-US" dirty="0"/>
              <a:t> ‘ pair is separated by a semicolon ( ; ).</a:t>
            </a:r>
            <a:endParaRPr lang="en-US" dirty="0"/>
          </a:p>
          <a:p>
            <a:pPr algn="just" fontAlgn="base">
              <a:lnSpc>
                <a:spcPct val="150000"/>
              </a:lnSpc>
            </a:pPr>
            <a:r>
              <a:rPr lang="en-US" dirty="0"/>
              <a:t>This attribute will override the style properties globally for any relevant style set.</a:t>
            </a:r>
            <a:endParaRPr lang="en-IN" alt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463" y="0"/>
            <a:ext cx="6023168" cy="6715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08" y="2381113"/>
            <a:ext cx="5177217" cy="1952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1914525"/>
            <a:ext cx="11630025" cy="3171826"/>
          </a:xfrm>
        </p:spPr>
        <p:txBody>
          <a:bodyPr numCol="1"/>
          <a:lstStyle/>
          <a:p>
            <a:pPr marL="0" indent="0" fontAlgn="base">
              <a:buNone/>
            </a:pPr>
            <a:r>
              <a:rPr lang="en-US" b="1" dirty="0"/>
              <a:t>Embedded Style:</a:t>
            </a:r>
            <a:endParaRPr lang="en-US" b="1" dirty="0"/>
          </a:p>
          <a:p>
            <a:pPr algn="just" fontAlgn="base">
              <a:lnSpc>
                <a:spcPct val="100000"/>
              </a:lnSpc>
            </a:pPr>
            <a:r>
              <a:rPr lang="en-US" dirty="0"/>
              <a:t>Embedded or internal style sheets only affect the document they are embedded in. </a:t>
            </a:r>
            <a:endParaRPr lang="en-US" dirty="0"/>
          </a:p>
          <a:p>
            <a:pPr algn="just" fontAlgn="base">
              <a:lnSpc>
                <a:spcPct val="100000"/>
              </a:lnSpc>
            </a:pPr>
            <a:r>
              <a:rPr lang="en-US" dirty="0"/>
              <a:t>Embedded style sheets are defined in the &lt;head&gt; section of an HTML document using the &lt;style&gt; tag.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214312"/>
            <a:ext cx="5386388" cy="64187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59" y="537219"/>
            <a:ext cx="5300877" cy="2363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859" y="3724192"/>
            <a:ext cx="6626951" cy="1733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899" y="100014"/>
            <a:ext cx="11630025" cy="6615112"/>
          </a:xfrm>
        </p:spPr>
        <p:txBody>
          <a:bodyPr numCol="1">
            <a:normAutofit lnSpcReduction="10000"/>
          </a:bodyPr>
          <a:lstStyle/>
          <a:p>
            <a:pPr marL="0" indent="0" algn="just" fontAlgn="base">
              <a:lnSpc>
                <a:spcPct val="150000"/>
              </a:lnSpc>
              <a:buNone/>
            </a:pPr>
            <a:r>
              <a:rPr lang="en-US" sz="2400" b="1" dirty="0"/>
              <a:t>External Style Sheet:</a:t>
            </a:r>
            <a:endParaRPr lang="en-US" sz="2400" b="1" dirty="0"/>
          </a:p>
          <a:p>
            <a:pPr algn="just" fontAlgn="base">
              <a:lnSpc>
                <a:spcPct val="150000"/>
              </a:lnSpc>
            </a:pPr>
            <a:r>
              <a:rPr lang="en-US" sz="2400" dirty="0"/>
              <a:t>External Style Sheets method can be useful when the CSS has to be applied to various web pages. </a:t>
            </a:r>
            <a:endParaRPr lang="en-US" sz="2400" dirty="0"/>
          </a:p>
          <a:p>
            <a:pPr algn="just" fontAlgn="base">
              <a:lnSpc>
                <a:spcPct val="150000"/>
              </a:lnSpc>
            </a:pPr>
            <a:r>
              <a:rPr lang="en-US" sz="2400" dirty="0"/>
              <a:t>An external style sheet holds all the style rules in a separate document that you can link from an HTML file on your site. </a:t>
            </a:r>
            <a:endParaRPr lang="en-US" sz="2400" dirty="0"/>
          </a:p>
          <a:p>
            <a:pPr algn="just" fontAlgn="base">
              <a:lnSpc>
                <a:spcPct val="150000"/>
              </a:lnSpc>
            </a:pPr>
            <a:r>
              <a:rPr lang="en-US" sz="2400" dirty="0"/>
              <a:t>There are two ways of attaching external style sheets:</a:t>
            </a:r>
            <a:endParaRPr lang="en-US" sz="2400" dirty="0"/>
          </a:p>
          <a:p>
            <a:pPr marL="0" indent="0" algn="just" fontAlgn="base">
              <a:lnSpc>
                <a:spcPct val="150000"/>
              </a:lnSpc>
              <a:buNone/>
            </a:pPr>
            <a:r>
              <a:rPr lang="en-US" sz="2400" b="1" dirty="0"/>
              <a:t>Linking External Style Sheets: </a:t>
            </a:r>
            <a:r>
              <a:rPr lang="en-US" sz="2400" dirty="0"/>
              <a:t>In this method, an external style sheet is linked to an HTML document using the &lt;link&gt; tag.</a:t>
            </a:r>
            <a:endParaRPr lang="en-US" sz="2400" dirty="0"/>
          </a:p>
          <a:p>
            <a:pPr marL="0" indent="0" algn="just" fontAlgn="base">
              <a:lnSpc>
                <a:spcPct val="150000"/>
              </a:lnSpc>
              <a:buNone/>
            </a:pPr>
            <a:r>
              <a:rPr lang="en-US" sz="2400" b="1" dirty="0"/>
              <a:t>Importing External Style Sheets: </a:t>
            </a:r>
            <a:r>
              <a:rPr lang="en-US" sz="2400" dirty="0"/>
              <a:t>External style sheets can be loaded into an HTML document using “@import“. The “@import” statement instructs the browser to load the CSS file. Other CSS rules can also be included using the &lt;style&gt; element.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8" y="157163"/>
            <a:ext cx="6900862" cy="52623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143" y="4696170"/>
            <a:ext cx="4877057" cy="85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49893"/>
            <a:ext cx="6941819" cy="63937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999" y="2800350"/>
            <a:ext cx="5127499" cy="1319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694" y="179388"/>
            <a:ext cx="10515600" cy="706438"/>
          </a:xfrm>
        </p:spPr>
        <p:txBody>
          <a:bodyPr numCol="1"/>
          <a:lstStyle/>
          <a:p>
            <a:r>
              <a:rPr lang="en-IN" altLang="en-IN" dirty="0"/>
              <a:t>HTML Generic Attributes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t="25875" r="25710" b="29170"/>
          <a:stretch>
            <a:fillRect/>
          </a:stretch>
        </p:blipFill>
        <p:spPr>
          <a:xfrm>
            <a:off x="364617" y="1385888"/>
            <a:ext cx="11482614" cy="48434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9992" y="485776"/>
            <a:ext cx="9868737" cy="51577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055" y="-277812"/>
            <a:ext cx="10515600" cy="1325563"/>
          </a:xfrm>
        </p:spPr>
        <p:txBody>
          <a:bodyPr numCol="1"/>
          <a:lstStyle/>
          <a:p>
            <a:r>
              <a:rPr lang="en-IN" altLang="en-IN" dirty="0"/>
              <a:t>HTML </a:t>
            </a:r>
            <a:r>
              <a:rPr lang="en-IN" altLang="en-IN" dirty="0" err="1"/>
              <a:t>src</a:t>
            </a:r>
            <a:r>
              <a:rPr lang="en-IN" altLang="en-IN" dirty="0"/>
              <a:t> Attribute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t="23481" r="25710" b="26244"/>
          <a:stretch>
            <a:fillRect/>
          </a:stretch>
        </p:blipFill>
        <p:spPr>
          <a:xfrm>
            <a:off x="370686" y="1343025"/>
            <a:ext cx="11555759" cy="461741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HTML alt Attribute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" t="24013" r="25262" b="28639"/>
          <a:stretch>
            <a:fillRect/>
          </a:stretch>
        </p:blipFill>
        <p:spPr>
          <a:xfrm>
            <a:off x="379857" y="1690687"/>
            <a:ext cx="11535849" cy="495300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 numCol="1"/>
          <a:lstStyle/>
          <a:p>
            <a:r>
              <a:rPr lang="en-US" dirty="0"/>
              <a:t>Forms in HTML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925" y="1385888"/>
            <a:ext cx="10810875" cy="4791075"/>
          </a:xfrm>
        </p:spPr>
        <p:txBody>
          <a:bodyPr numCol="1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0" i="0" dirty="0">
                <a:solidFill>
                  <a:srgbClr val="242021"/>
                </a:solidFill>
                <a:effectLst/>
              </a:rPr>
              <a:t>HTML borrows the concept of a form to refer to different elements that allow you to collect information from visitors to your site</a:t>
            </a:r>
            <a:r>
              <a:rPr lang="en-US" sz="2400" dirty="0"/>
              <a:t> .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HTML Forms utilize the &lt;form&gt; element as a powerful tool to collect user input through a variety of interactive controls.</a:t>
            </a:r>
            <a:endParaRPr lang="en-US" sz="2400" dirty="0"/>
          </a:p>
          <a:p>
            <a:pPr algn="just">
              <a:lnSpc>
                <a:spcPct val="150000"/>
              </a:lnSpc>
            </a:pPr>
            <a:r>
              <a:rPr lang="en-US" sz="2400" dirty="0"/>
              <a:t>Allows users to submit data to a server.</a:t>
            </a:r>
            <a:endParaRPr lang="en-IN" alt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3719074"/>
            <a:ext cx="6099937" cy="3138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3755" y="-65998"/>
            <a:ext cx="10515600" cy="837524"/>
          </a:xfrm>
        </p:spPr>
        <p:txBody>
          <a:bodyPr numCol="1"/>
          <a:lstStyle/>
          <a:p>
            <a:r>
              <a:rPr lang="en-IN" altLang="en-IN" dirty="0"/>
              <a:t>How Forms Work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46597" y="276901"/>
            <a:ext cx="6093362" cy="6304197"/>
          </a:xfrm>
        </p:spPr>
      </p:pic>
      <p:sp>
        <p:nvSpPr>
          <p:cNvPr id="7" name="TextBox 6"/>
          <p:cNvSpPr txBox="1"/>
          <p:nvPr/>
        </p:nvSpPr>
        <p:spPr>
          <a:xfrm>
            <a:off x="323730" y="1119188"/>
            <a:ext cx="4349187" cy="4893647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400" b="0" i="0" dirty="0">
                <a:effectLst/>
              </a:rPr>
              <a:t>A form may have several form controls, each gathering different information. The server needs to know which piece of inputted data corresponds with which form element</a:t>
            </a:r>
            <a:r>
              <a:rPr lang="en-US" sz="2400" dirty="0"/>
              <a:t> </a:t>
            </a:r>
            <a:endParaRPr lang="en-US" sz="2400" dirty="0"/>
          </a:p>
          <a:p>
            <a:pPr marL="285750" indent="-285750" algn="just">
              <a:buFont typeface="Arial" panose="0208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80604020202020204" pitchFamily="34" charset="0"/>
              <a:buChar char="•"/>
            </a:pPr>
            <a:r>
              <a:rPr lang="en-US" sz="2400" b="0" i="0" dirty="0">
                <a:effectLst/>
              </a:rPr>
              <a:t>To differentiate between various pieces of inputted data, information is sent from the browser to the server using name/value  pairs</a:t>
            </a:r>
            <a:r>
              <a:rPr lang="en-US" sz="2400" dirty="0"/>
              <a:t> </a:t>
            </a:r>
            <a:r>
              <a:rPr lang="en-US" dirty="0"/>
              <a:t>.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Form Structure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7325"/>
            <a:ext cx="10515600" cy="4719638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en-IN" altLang="en-IN" sz="2400" b="1" dirty="0"/>
              <a:t>&lt;form&gt;</a:t>
            </a:r>
            <a:r>
              <a:rPr lang="en-IN" altLang="en-IN" sz="2400" dirty="0"/>
              <a:t> : </a:t>
            </a:r>
            <a:r>
              <a:rPr lang="en-US" sz="2400" b="0" i="0" dirty="0">
                <a:solidFill>
                  <a:srgbClr val="242021"/>
                </a:solidFill>
                <a:effectLst/>
              </a:rPr>
              <a:t>Form controls live inside a </a:t>
            </a:r>
            <a:r>
              <a:rPr lang="en-US" sz="2400" b="1" i="0" dirty="0">
                <a:solidFill>
                  <a:srgbClr val="242021"/>
                </a:solidFill>
                <a:effectLst/>
              </a:rPr>
              <a:t>&lt;form&gt; </a:t>
            </a:r>
            <a:r>
              <a:rPr lang="en-US" sz="2400" b="0" i="0" dirty="0">
                <a:solidFill>
                  <a:srgbClr val="242021"/>
                </a:solidFill>
                <a:effectLst/>
              </a:rPr>
              <a:t>element.</a:t>
            </a:r>
            <a:endParaRPr lang="en-US" sz="2400" b="0" i="0" dirty="0">
              <a:solidFill>
                <a:srgbClr val="24202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400" b="1" dirty="0"/>
              <a:t>Action</a:t>
            </a:r>
            <a:r>
              <a:rPr lang="en-US" sz="2400" dirty="0"/>
              <a:t> : Every &lt;form&gt; element requires an action attribute. Its value is the URL for the page on the server that will receive the information in the form when it is submitted.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1" dirty="0"/>
              <a:t>Method</a:t>
            </a:r>
            <a:r>
              <a:rPr lang="en-US" sz="2400" dirty="0"/>
              <a:t> : Forms can be sent using one of two methods: get or post.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242021"/>
                </a:solidFill>
                <a:effectLst/>
              </a:rPr>
              <a:t>With the </a:t>
            </a:r>
            <a:r>
              <a:rPr lang="en-US" sz="2400" b="1" i="0" dirty="0">
                <a:solidFill>
                  <a:srgbClr val="242021"/>
                </a:solidFill>
                <a:effectLst/>
              </a:rPr>
              <a:t>get </a:t>
            </a:r>
            <a:r>
              <a:rPr lang="en-US" sz="2400" b="0" i="0" dirty="0">
                <a:solidFill>
                  <a:srgbClr val="242021"/>
                </a:solidFill>
                <a:effectLst/>
              </a:rPr>
              <a:t>method, the values from the form are added to the end of the URL.</a:t>
            </a:r>
            <a:endParaRPr lang="en-US" sz="2400" b="0" i="0" dirty="0">
              <a:solidFill>
                <a:srgbClr val="242021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242021"/>
                </a:solidFill>
                <a:effectLst/>
              </a:rPr>
              <a:t>With the </a:t>
            </a:r>
            <a:r>
              <a:rPr lang="en-US" sz="2400" b="1" i="0" dirty="0">
                <a:solidFill>
                  <a:srgbClr val="242021"/>
                </a:solidFill>
                <a:effectLst/>
              </a:rPr>
              <a:t>post </a:t>
            </a:r>
            <a:r>
              <a:rPr lang="en-US" sz="2400" b="0" i="0" dirty="0">
                <a:solidFill>
                  <a:srgbClr val="242021"/>
                </a:solidFill>
                <a:effectLst/>
              </a:rPr>
              <a:t>method the values are sent in what are known as HTTP headers</a:t>
            </a:r>
            <a:r>
              <a:rPr lang="en-US" sz="2400" dirty="0"/>
              <a:t> </a:t>
            </a: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Example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215" y="2278240"/>
            <a:ext cx="8163953" cy="323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IN" altLang="en-IN" sz="4000" dirty="0"/>
              <a:t>Form Elements</a:t>
            </a:r>
            <a:endParaRPr lang="en-IN" alt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825625"/>
            <a:ext cx="3757613" cy="4285808"/>
          </a:xfrm>
        </p:spPr>
        <p:txBody>
          <a:bodyPr numCol="1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The HTML &lt;form&gt; comprises several elements, each serving a unique purpose.</a:t>
            </a:r>
            <a:endParaRPr lang="en-IN" alt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5948" y="201511"/>
            <a:ext cx="7745976" cy="64549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grpSp>
        <p:nvGrpSpPr>
          <p:cNvPr id="8" name="Group 7"/>
          <p:cNvGrpSpPr/>
          <p:nvPr/>
        </p:nvGrpSpPr>
        <p:grpSpPr>
          <a:xfrm>
            <a:off x="659373" y="507041"/>
            <a:ext cx="10873254" cy="5453921"/>
            <a:chOff x="1625102" y="240824"/>
            <a:chExt cx="9301399" cy="44450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25102" y="240824"/>
              <a:ext cx="9301399" cy="38755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53573" y="4116407"/>
              <a:ext cx="9272928" cy="56943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57213"/>
          </a:xfrm>
        </p:spPr>
        <p:txBody>
          <a:bodyPr numCol="1">
            <a:normAutofit fontScale="90000"/>
          </a:bodyPr>
          <a:lstStyle/>
          <a:p>
            <a:pPr algn="ctr"/>
            <a:r>
              <a:rPr lang="en-US" dirty="0" smtClean="0"/>
              <a:t>&lt;label&gt; element</a:t>
            </a:r>
            <a:endParaRPr lang="en-IN" altLang="en-I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216694" y="901204"/>
            <a:ext cx="11758611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The 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&lt;label&gt; HTML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 element represents a caption for an item in a user interface.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273239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It enhances accessibility by associating text with form elements.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273239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When clicked, it focuses on or activates the associated element, improving usability and providing descriptive context for inputs like text fields, checkboxes, or radio buttons.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1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The &lt;label&gt; tag can be used in 2 ways:</a:t>
            </a:r>
            <a:endParaRPr kumimoji="0" lang="en-US" sz="2400" b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Firstly, use the &lt;label&gt; tag by providing the &lt;input&gt; and id attributes. The &lt;label&gt; tag needs an “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for”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 attribute whose value is the same as the input 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id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273239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It uses the for attribute to connect the label with the id of the form element, its labeling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273239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Alternatively, the &lt;input&gt; tag is used directly inside the &lt;label&gt; tag. In this case, the </a:t>
            </a: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for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 and id attributes are not needed because the association is implicit.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273239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94" y="175939"/>
            <a:ext cx="4353155" cy="51583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760" y="142937"/>
            <a:ext cx="4148340" cy="5120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4830" y="2152547"/>
            <a:ext cx="2798441" cy="21765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876"/>
            <a:ext cx="10515600" cy="729798"/>
          </a:xfrm>
        </p:spPr>
        <p:txBody>
          <a:bodyPr numCol="1">
            <a:normAutofit/>
          </a:bodyPr>
          <a:lstStyle/>
          <a:p>
            <a:r>
              <a:rPr lang="en-US" b="1" dirty="0"/>
              <a:t>Identifying HTML documents</a:t>
            </a:r>
            <a:endParaRPr lang="en-IN" alt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6439" y="2719877"/>
            <a:ext cx="7843837" cy="31900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3337" y="1229293"/>
            <a:ext cx="9186939" cy="11339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Elements are special keywords that HTML uses to structure a website.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also helps in styling a website.</a:t>
            </a:r>
            <a:endParaRPr lang="en-IN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67288" y="143946"/>
            <a:ext cx="3823867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IN" altLang="en-IN" sz="2400" b="1" dirty="0">
                <a:solidFill>
                  <a:srgbClr val="273239"/>
                </a:solidFill>
              </a:rPr>
              <a:t>input tag inside the label tag</a:t>
            </a:r>
            <a:endParaRPr lang="en-IN" altLang="en-IN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050" y="605610"/>
            <a:ext cx="4676014" cy="5680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81" y="605610"/>
            <a:ext cx="4429348" cy="3080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009" y="4076603"/>
            <a:ext cx="1819391" cy="1526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950"/>
            <a:ext cx="10515600" cy="620713"/>
          </a:xfrm>
        </p:spPr>
        <p:txBody>
          <a:bodyPr numCol="1">
            <a:normAutofit fontScale="90000"/>
          </a:bodyPr>
          <a:lstStyle/>
          <a:p>
            <a:pPr algn="ctr"/>
            <a:r>
              <a:rPr lang="en-IN" altLang="en-IN" b="1" dirty="0" smtClean="0"/>
              <a:t> </a:t>
            </a:r>
            <a:r>
              <a:rPr lang="en-IN" altLang="en-IN" b="1" dirty="0"/>
              <a:t>&lt;input&gt; tag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42974"/>
            <a:ext cx="11615738" cy="5700713"/>
          </a:xfrm>
        </p:spPr>
        <p:txBody>
          <a:bodyPr numCol="1"/>
          <a:lstStyle/>
          <a:p>
            <a:pPr fontAlgn="base"/>
            <a:r>
              <a:rPr lang="en-US" b="1" dirty="0"/>
              <a:t>&lt;input&gt; tag</a:t>
            </a:r>
            <a:r>
              <a:rPr lang="en-US" dirty="0"/>
              <a:t> specifies an input field where the user can enter data. </a:t>
            </a:r>
            <a:endParaRPr lang="en-US" dirty="0" smtClean="0"/>
          </a:p>
          <a:p>
            <a:pPr fontAlgn="base"/>
            <a:r>
              <a:rPr lang="en-US" dirty="0" smtClean="0"/>
              <a:t>It’s </a:t>
            </a:r>
            <a:r>
              <a:rPr lang="en-US" dirty="0"/>
              <a:t>fundamental for web forms, enabling diverse input methods like text, password, checkboxes, radio buttons, file uploads, and more</a:t>
            </a:r>
            <a:r>
              <a:rPr lang="en-US" dirty="0" smtClean="0"/>
              <a:t>.</a:t>
            </a:r>
            <a:endParaRPr lang="en-US" dirty="0" smtClean="0"/>
          </a:p>
          <a:p>
            <a:pPr fontAlgn="base"/>
            <a:r>
              <a:rPr lang="en-US" dirty="0" smtClean="0"/>
              <a:t> </a:t>
            </a:r>
            <a:r>
              <a:rPr lang="en-US" dirty="0"/>
              <a:t>The default value accepted by the &lt;input&gt; tag is </a:t>
            </a:r>
            <a:r>
              <a:rPr lang="en-US" i="1" dirty="0"/>
              <a:t>text.</a:t>
            </a:r>
            <a:endParaRPr lang="en-US" dirty="0"/>
          </a:p>
          <a:p>
            <a:pPr fontAlgn="base"/>
            <a:r>
              <a:rPr lang="en-US" dirty="0"/>
              <a:t>An input field can be of various types depending upon the attribute type</a:t>
            </a:r>
            <a:r>
              <a:rPr lang="en-US" dirty="0" smtClean="0"/>
              <a:t>.</a:t>
            </a:r>
            <a:endParaRPr lang="en-US" dirty="0" smtClean="0"/>
          </a:p>
          <a:p>
            <a:pPr fontAlgn="base"/>
            <a:r>
              <a:rPr lang="en-US" dirty="0" smtClean="0"/>
              <a:t>The </a:t>
            </a:r>
            <a:r>
              <a:rPr lang="en-US" dirty="0"/>
              <a:t>Input tag is an empty element that only contains attributes</a:t>
            </a:r>
            <a:r>
              <a:rPr lang="en-US" dirty="0" smtClean="0"/>
              <a:t>.</a:t>
            </a:r>
            <a:endParaRPr lang="en-US" dirty="0" smtClean="0"/>
          </a:p>
          <a:p>
            <a:pPr fontAlgn="base"/>
            <a:r>
              <a:rPr lang="en-US" dirty="0" smtClean="0"/>
              <a:t> </a:t>
            </a:r>
            <a:r>
              <a:rPr lang="en-US" dirty="0"/>
              <a:t>For defining labels for the input element, </a:t>
            </a:r>
            <a:r>
              <a:rPr lang="en-US" b="1" dirty="0"/>
              <a:t>&lt;label&gt;</a:t>
            </a:r>
            <a:r>
              <a:rPr lang="en-US" dirty="0"/>
              <a:t> can be used.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2880" y="4595739"/>
            <a:ext cx="5000820" cy="1860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 numCol="1"/>
          <a:lstStyle/>
          <a:p>
            <a:r>
              <a:rPr lang="en-US" dirty="0"/>
              <a:t>The &lt;input&gt; element in HTML4</a:t>
            </a:r>
            <a:endParaRPr lang="en-IN" alt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6932" y="1194536"/>
            <a:ext cx="8574536" cy="54653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6526"/>
            <a:ext cx="10515600" cy="577850"/>
          </a:xfrm>
        </p:spPr>
        <p:txBody>
          <a:bodyPr numCol="1">
            <a:normAutofit fontScale="90000"/>
          </a:bodyPr>
          <a:lstStyle/>
          <a:p>
            <a:pPr algn="ctr"/>
            <a:r>
              <a:rPr lang="en-US" dirty="0" smtClean="0"/>
              <a:t>&lt;input&gt; attributes</a:t>
            </a:r>
            <a:endParaRPr lang="en-IN" alt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971550"/>
          <a:ext cx="10834688" cy="5661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8815388"/>
              </a:tblGrid>
              <a:tr h="457200">
                <a:tc>
                  <a:txBody>
                    <a:bodyPr numCol="1"/>
                    <a:lstStyle/>
                    <a:p>
                      <a:r>
                        <a:rPr lang="en-US" sz="2400" dirty="0" smtClean="0"/>
                        <a:t>Attributes</a:t>
                      </a:r>
                      <a:endParaRPr lang="en-IN" altLang="en-IN" sz="2400" dirty="0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r>
                        <a:rPr lang="en-US" sz="2400" dirty="0" smtClean="0"/>
                        <a:t>Description</a:t>
                      </a:r>
                      <a:endParaRPr lang="en-IN" altLang="en-IN" sz="2400" dirty="0"/>
                    </a:p>
                  </a:txBody>
                  <a:tcPr/>
                </a:tc>
              </a:tr>
              <a:tr h="370840">
                <a:tc>
                  <a:txBody>
                    <a:bodyPr numCol="1"/>
                    <a:lstStyle/>
                    <a:p>
                      <a:r>
                        <a:rPr lang="en-US" sz="2400" dirty="0" smtClean="0"/>
                        <a:t>type</a:t>
                      </a:r>
                      <a:endParaRPr lang="en-IN" altLang="en-IN" sz="2400" dirty="0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just"/>
                      <a:r>
                        <a:rPr 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specify the type of the input element. Its default value is text.</a:t>
                      </a:r>
                      <a:endParaRPr lang="en-IN" altLang="en-IN" sz="2400" dirty="0"/>
                    </a:p>
                  </a:txBody>
                  <a:tcPr/>
                </a:tc>
              </a:tr>
              <a:tr h="370840">
                <a:tc>
                  <a:txBody>
                    <a:bodyPr numCol="1"/>
                    <a:lstStyle/>
                    <a:p>
                      <a:r>
                        <a:rPr lang="en-US" sz="2400" dirty="0" smtClean="0"/>
                        <a:t>value</a:t>
                      </a:r>
                      <a:endParaRPr lang="en-IN" altLang="en-IN" sz="2400" dirty="0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just"/>
                      <a:r>
                        <a:rPr 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specify the value of the input element.</a:t>
                      </a:r>
                      <a:endParaRPr lang="en-IN" altLang="en-IN" sz="2400" dirty="0"/>
                    </a:p>
                  </a:txBody>
                  <a:tcPr/>
                </a:tc>
              </a:tr>
              <a:tr h="370840">
                <a:tc>
                  <a:txBody>
                    <a:bodyPr numCol="1"/>
                    <a:lstStyle/>
                    <a:p>
                      <a:r>
                        <a:rPr lang="en-US" sz="2400" dirty="0" smtClean="0"/>
                        <a:t>placeholder</a:t>
                      </a:r>
                      <a:endParaRPr lang="en-IN" altLang="en-IN" sz="2400" dirty="0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just"/>
                      <a:r>
                        <a:rPr 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Placeholder attribute is used to specify hint that describes the expected value of an input field.</a:t>
                      </a:r>
                      <a:endParaRPr lang="en-IN" altLang="en-IN" sz="2400" dirty="0"/>
                    </a:p>
                  </a:txBody>
                  <a:tcPr/>
                </a:tc>
              </a:tr>
              <a:tr h="370840">
                <a:tc>
                  <a:txBody>
                    <a:bodyPr numCol="1"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IN" altLang="en-IN" sz="2400" dirty="0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just"/>
                      <a:r>
                        <a:rPr 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specify the name of the input element.</a:t>
                      </a:r>
                      <a:endParaRPr lang="en-IN" altLang="en-IN" sz="2400" dirty="0"/>
                    </a:p>
                  </a:txBody>
                  <a:tcPr/>
                </a:tc>
              </a:tr>
              <a:tr h="370840">
                <a:tc>
                  <a:txBody>
                    <a:bodyPr numCol="1"/>
                    <a:lstStyle/>
                    <a:p>
                      <a:r>
                        <a:rPr lang="en-US" sz="2400" dirty="0" smtClean="0"/>
                        <a:t>alt</a:t>
                      </a:r>
                      <a:endParaRPr lang="en-IN" altLang="en-IN" sz="2400" dirty="0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just"/>
                      <a:r>
                        <a:rPr 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is used to provide alternate text for the user, if they cannot view the image.</a:t>
                      </a:r>
                      <a:endParaRPr lang="en-IN" altLang="en-IN" sz="2400" dirty="0"/>
                    </a:p>
                  </a:txBody>
                  <a:tcPr/>
                </a:tc>
              </a:tr>
              <a:tr h="370840">
                <a:tc>
                  <a:txBody>
                    <a:bodyPr numCol="1"/>
                    <a:lstStyle/>
                    <a:p>
                      <a:r>
                        <a:rPr lang="en-US" sz="2400" dirty="0" smtClean="0"/>
                        <a:t>autofocus </a:t>
                      </a:r>
                      <a:endParaRPr lang="en-IN" altLang="en-IN" sz="2400" dirty="0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just" rtl="0" fontAlgn="base"/>
                      <a:r>
                        <a:rPr lang="en-US" sz="2400" b="0" dirty="0" smtClean="0">
                          <a:effectLst/>
                        </a:rPr>
                        <a:t>It </a:t>
                      </a:r>
                      <a:r>
                        <a:rPr lang="en-US" sz="2400" b="0" dirty="0">
                          <a:effectLst/>
                        </a:rPr>
                        <a:t>specifies that an element should automatically get focus when the page loads.</a:t>
                      </a:r>
                      <a:endParaRPr lang="en-US" sz="2400" b="0" dirty="0">
                        <a:effectLst/>
                      </a:endParaRPr>
                    </a:p>
                  </a:txBody>
                  <a:tcPr marL="95250" marR="95250" marT="133350" marB="133350" anchor="ctr"/>
                </a:tc>
              </a:tr>
              <a:tr h="370840">
                <a:tc>
                  <a:txBody>
                    <a:bodyPr numCol="1"/>
                    <a:lstStyle/>
                    <a:p>
                      <a:r>
                        <a:rPr lang="en-US" sz="2400" dirty="0" smtClean="0"/>
                        <a:t>checked</a:t>
                      </a:r>
                      <a:endParaRPr lang="en-IN" altLang="en-IN" sz="2400" dirty="0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just"/>
                      <a:r>
                        <a:rPr lang="en-US" sz="2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specifies that an element should be pre-selected (checked) when the page loads.</a:t>
                      </a:r>
                      <a:endParaRPr lang="en-US" sz="2400" b="0" i="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Example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6215" y="2278240"/>
            <a:ext cx="8163953" cy="3231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2962" y="117586"/>
            <a:ext cx="10515600" cy="592138"/>
          </a:xfrm>
        </p:spPr>
        <p:txBody>
          <a:bodyPr numCol="1">
            <a:normAutofit fontScale="90000"/>
          </a:bodyPr>
          <a:lstStyle/>
          <a:p>
            <a:pPr algn="ctr"/>
            <a:r>
              <a:rPr lang="en-US" dirty="0" smtClean="0"/>
              <a:t>&lt;select&gt;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709724"/>
            <a:ext cx="11687175" cy="5976826"/>
          </a:xfrm>
        </p:spPr>
        <p:txBody>
          <a:bodyPr numCol="1"/>
          <a:lstStyle/>
          <a:p>
            <a:pPr algn="just"/>
            <a:r>
              <a:rPr lang="en-US" sz="2400" dirty="0"/>
              <a:t>The </a:t>
            </a:r>
            <a:r>
              <a:rPr lang="en-US" sz="2400" b="1" dirty="0"/>
              <a:t>&lt;select&gt; tag</a:t>
            </a:r>
            <a:r>
              <a:rPr lang="en-US" sz="2400" dirty="0"/>
              <a:t> in HTML creates a drop-down list for user input, containing &lt;option&gt; tags to display available </a:t>
            </a:r>
            <a:r>
              <a:rPr lang="en-US" sz="2400" dirty="0" smtClean="0"/>
              <a:t>choices. It </a:t>
            </a:r>
            <a:r>
              <a:rPr lang="en-US" sz="2400" dirty="0"/>
              <a:t>supports attributes like autofocus, disabled, multiple, name, required, and size to enhance functionality and usability in forms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algn="just"/>
            <a:r>
              <a:rPr lang="en-US" sz="2400" dirty="0" smtClean="0"/>
              <a:t>Syntax:</a:t>
            </a:r>
            <a:endParaRPr lang="en-IN" alt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1338" y="5562801"/>
            <a:ext cx="1728788" cy="1840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15760"/>
            <a:ext cx="5798509" cy="1478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096" y="1833393"/>
            <a:ext cx="5888666" cy="3729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213" y="5112372"/>
            <a:ext cx="2657846" cy="16290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648928"/>
          </a:xfrm>
        </p:spPr>
        <p:txBody>
          <a:bodyPr numCol="1">
            <a:normAutofit fontScale="90000"/>
          </a:bodyPr>
          <a:lstStyle/>
          <a:p>
            <a:pPr algn="ctr"/>
            <a:r>
              <a:rPr lang="en-US" dirty="0" smtClean="0"/>
              <a:t>&lt;option&gt;</a:t>
            </a:r>
            <a:endParaRPr lang="en-IN" altLang="en-IN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>
          <a:xfrm>
            <a:off x="838200" y="663217"/>
            <a:ext cx="11017045" cy="382072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HTML &lt;option&gt; tag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 is a versatile tool that enhances user interaction by creating selectable options within a dropdown list.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273239"/>
              </a:solidFill>
              <a:effectLst/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This tag can be used with or without any attributes, and the selected value can be sent to the server.</a:t>
            </a:r>
            <a:endParaRPr lang="en-US" sz="2400" dirty="0">
              <a:latin typeface="+mn-lt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This elements must be inside </a:t>
            </a:r>
            <a:r>
              <a:rPr kumimoji="0" lang="en-US" sz="2400" b="0" i="0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&lt;select&gt; tag, &lt;optgroup&gt;, or &lt;datalist&gt; 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+mn-lt"/>
              </a:rPr>
              <a:t>tags. It represents an individual option within a &lt;select&gt; dropdown, allowing users to choose among multiple choices.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17475" y="4862338"/>
            <a:ext cx="5157049" cy="5625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01462" y="4912798"/>
            <a:ext cx="1183016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400" dirty="0" smtClean="0">
                <a:solidFill>
                  <a:srgbClr val="273239"/>
                </a:solidFill>
              </a:rPr>
              <a:t>Syntax: </a:t>
            </a: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1674" y="274575"/>
            <a:ext cx="7858125" cy="60355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46" y="228601"/>
            <a:ext cx="4849651" cy="26480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77" y="3071813"/>
            <a:ext cx="2063712" cy="18717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446" y="172562"/>
            <a:ext cx="4857991" cy="5408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055" y="4943553"/>
            <a:ext cx="2670972" cy="1600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951"/>
            <a:ext cx="10515600" cy="577850"/>
          </a:xfrm>
        </p:spPr>
        <p:txBody>
          <a:bodyPr numCol="1">
            <a:normAutofit fontScale="90000"/>
          </a:bodyPr>
          <a:lstStyle/>
          <a:p>
            <a:pPr algn="ctr"/>
            <a:r>
              <a:rPr lang="en-US" dirty="0" smtClean="0"/>
              <a:t>&lt;button&gt;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887" y="685801"/>
            <a:ext cx="11730037" cy="5929312"/>
          </a:xfrm>
        </p:spPr>
        <p:txBody>
          <a:bodyPr numCol="1">
            <a:normAutofit/>
          </a:bodyPr>
          <a:lstStyle/>
          <a:p>
            <a:pPr algn="just"/>
            <a:r>
              <a:rPr lang="en-US" sz="2400" b="1" dirty="0"/>
              <a:t>&lt;input type=”button”&gt;</a:t>
            </a:r>
            <a:r>
              <a:rPr lang="en-US" sz="2400" dirty="0"/>
              <a:t> and </a:t>
            </a:r>
            <a:r>
              <a:rPr lang="en-US" sz="2400" b="1" dirty="0"/>
              <a:t>&lt;button&gt;</a:t>
            </a:r>
            <a:r>
              <a:rPr lang="en-US" sz="2400" dirty="0"/>
              <a:t> tag are two different approach to use Button in HTML document. </a:t>
            </a:r>
            <a:endParaRPr lang="en-US" sz="2400" dirty="0" smtClean="0"/>
          </a:p>
          <a:p>
            <a:pPr algn="just"/>
            <a:r>
              <a:rPr lang="en-US" sz="2400" dirty="0" smtClean="0"/>
              <a:t>The </a:t>
            </a:r>
            <a:r>
              <a:rPr lang="en-US" sz="2400" dirty="0"/>
              <a:t>difference between them is that the buttons created with the &lt;button&gt; tag offer many contributing possibilities than &lt;input type=”button”&gt; attribute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algn="just"/>
            <a:r>
              <a:rPr lang="en-US" sz="2400" dirty="0" smtClean="0"/>
              <a:t>The </a:t>
            </a:r>
            <a:r>
              <a:rPr lang="en-US" sz="2400" dirty="0"/>
              <a:t>&lt;button&gt; can have content inside it. The &lt;button&gt; tag permits phrasing content inside button element contents like text or images </a:t>
            </a:r>
            <a:r>
              <a:rPr lang="en-US" sz="2400" dirty="0" err="1"/>
              <a:t>etc</a:t>
            </a:r>
            <a:r>
              <a:rPr lang="en-US" sz="2400" dirty="0"/>
              <a:t>, along work with type functionality defined. </a:t>
            </a:r>
            <a:endParaRPr lang="en-US" sz="2400" dirty="0" smtClean="0"/>
          </a:p>
          <a:p>
            <a:pPr algn="just"/>
            <a:r>
              <a:rPr lang="en-US" sz="2400" dirty="0" smtClean="0"/>
              <a:t>But </a:t>
            </a:r>
            <a:r>
              <a:rPr lang="en-US" sz="2400" dirty="0"/>
              <a:t>the input type=”button” attribute does not permit content. For example, a button tag that contains an image functions and may resemble an input tag whose type is set to “image”, but the button element type allows content. </a:t>
            </a:r>
            <a:endParaRPr lang="en-US" sz="2400" dirty="0" smtClean="0"/>
          </a:p>
          <a:p>
            <a:pPr marL="0" indent="0" algn="just">
              <a:buNone/>
            </a:pPr>
            <a:r>
              <a:rPr lang="en-US" b="1" dirty="0"/>
              <a:t>Note:</a:t>
            </a:r>
            <a:r>
              <a:rPr lang="en-US" dirty="0"/>
              <a:t> The &lt;button&gt; tag uses opening and closing bracket but &lt;input type=”button”&gt; attribute uses only single tag.</a:t>
            </a: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765" y="647410"/>
            <a:ext cx="11533248" cy="5010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143" y="2950036"/>
            <a:ext cx="5067520" cy="32454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39" y="883411"/>
            <a:ext cx="5981906" cy="6667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43" y="-38318"/>
            <a:ext cx="4888325" cy="23100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432" y="3214688"/>
            <a:ext cx="5354513" cy="15001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09445" y="2523554"/>
            <a:ext cx="2916183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IN" altLang="en-IN" b="1" dirty="0">
                <a:solidFill>
                  <a:srgbClr val="273239"/>
                </a:solidFill>
                <a:latin typeface="Nunito"/>
              </a:rPr>
              <a:t>After clicking the button: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037" y="0"/>
            <a:ext cx="7229475" cy="66215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098" y="1038143"/>
            <a:ext cx="3437431" cy="1690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284" y="4057569"/>
            <a:ext cx="3510139" cy="15717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64785" y="3310756"/>
            <a:ext cx="6096000" cy="646331"/>
          </a:xfrm>
          <a:prstGeom prst="rect">
            <a:avLst/>
          </a:prstGeom>
        </p:spPr>
        <p:txBody>
          <a:bodyPr numCol="1">
            <a:spAutoFit/>
          </a:bodyPr>
          <a:lstStyle/>
          <a:p>
            <a:r>
              <a:rPr lang="en-IN" altLang="en-IN" b="1" dirty="0">
                <a:solidFill>
                  <a:srgbClr val="273239"/>
                </a:solidFill>
                <a:latin typeface="Nunito"/>
              </a:rPr>
              <a:t>After clicking the button:</a:t>
            </a:r>
            <a:br>
              <a:rPr lang="en-IN" altLang="en-IN" dirty="0"/>
            </a:b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" y="0"/>
            <a:ext cx="10544175" cy="9616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379" y="1977586"/>
            <a:ext cx="3886400" cy="26163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45"/>
            <a:ext cx="10515600" cy="1325563"/>
          </a:xfrm>
        </p:spPr>
        <p:txBody>
          <a:bodyPr numCol="1"/>
          <a:lstStyle/>
          <a:p>
            <a:r>
              <a:rPr lang="en-US" dirty="0"/>
              <a:t>The &lt;input&gt; element in HTML5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951" y="1225887"/>
            <a:ext cx="8450097" cy="5296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t="13566"/>
          <a:stretch>
            <a:fillRect/>
          </a:stretch>
        </p:blipFill>
        <p:spPr>
          <a:xfrm>
            <a:off x="0" y="365125"/>
            <a:ext cx="8519116" cy="5916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041" y="46760"/>
            <a:ext cx="4827361" cy="3348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7785"/>
          <a:stretch>
            <a:fillRect/>
          </a:stretch>
        </p:blipFill>
        <p:spPr>
          <a:xfrm>
            <a:off x="347241" y="123386"/>
            <a:ext cx="11242875" cy="66112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607" y="1463143"/>
            <a:ext cx="3759393" cy="3105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l="1139" b="4281"/>
          <a:stretch>
            <a:fillRect/>
          </a:stretch>
        </p:blipFill>
        <p:spPr>
          <a:xfrm>
            <a:off x="0" y="315912"/>
            <a:ext cx="9362456" cy="6176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759" y="2006798"/>
            <a:ext cx="3968866" cy="2236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/>
              <a:t>HTML5: </a:t>
            </a:r>
            <a:r>
              <a:rPr lang="en-IN" altLang="en-IN" dirty="0"/>
              <a:t>Form Validation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60000"/>
              </a:lnSpc>
            </a:pPr>
            <a:r>
              <a:rPr lang="en-IN" altLang="en-IN" sz="2400" dirty="0"/>
              <a:t>2 types of form validations are : </a:t>
            </a:r>
            <a:r>
              <a:rPr lang="en-US" sz="2400" dirty="0"/>
              <a:t>Client-side (HTML5,JavaScript)and Server-side (Back-end scripts)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US" sz="2400" dirty="0"/>
              <a:t>Traditionally, form validation has been performed using JavaScript.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US" sz="2400" dirty="0"/>
              <a:t>But HTML5 is introducing validation and leaving the work to the browser.</a:t>
            </a:r>
            <a:endParaRPr lang="en-US" sz="2400" dirty="0"/>
          </a:p>
          <a:p>
            <a:pPr>
              <a:lnSpc>
                <a:spcPct val="160000"/>
              </a:lnSpc>
            </a:pPr>
            <a:r>
              <a:rPr lang="en-US" sz="2400" dirty="0"/>
              <a:t>Validation helps ensure the user enters information in a form that the server will be able to understand when the form is submitted. </a:t>
            </a:r>
            <a:endParaRPr lang="en-US" sz="2400" dirty="0"/>
          </a:p>
          <a:p>
            <a:pPr marL="0" indent="0">
              <a:lnSpc>
                <a:spcPct val="160000"/>
              </a:lnSpc>
              <a:buNone/>
            </a:pP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7177" y="0"/>
            <a:ext cx="10515600" cy="1325563"/>
          </a:xfrm>
        </p:spPr>
        <p:txBody>
          <a:bodyPr numCol="1"/>
          <a:lstStyle/>
          <a:p>
            <a:r>
              <a:rPr lang="en-IN" altLang="en-IN" dirty="0"/>
              <a:t>Basic HTML5 Validation Attributes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50699"/>
          </a:xfrm>
        </p:spPr>
        <p:txBody>
          <a:bodyPr numCol="1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required: Ensures a field is not left empty.</a:t>
            </a:r>
            <a:endParaRPr lang="en-US" sz="2000" b="1" dirty="0"/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pattern: Validates input against a regular expression.</a:t>
            </a:r>
            <a:endParaRPr lang="en-US" sz="2000" b="1" dirty="0"/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min and max: Sets the range of acceptable values.</a:t>
            </a:r>
            <a:endParaRPr lang="en-US" sz="2000" b="1" dirty="0"/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 err="1"/>
              <a:t>maxlength</a:t>
            </a:r>
            <a:r>
              <a:rPr lang="en-US" sz="2000" b="1" dirty="0"/>
              <a:t>: Limits the number of characters.</a:t>
            </a:r>
            <a:endParaRPr lang="en-US" sz="2000" b="1" dirty="0"/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type: Specifies the type of input.</a:t>
            </a:r>
            <a:endParaRPr lang="en-US" sz="2000" b="1" dirty="0"/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>
              <a:lnSpc>
                <a:spcPct val="150000"/>
              </a:lnSpc>
            </a:pPr>
            <a:endParaRPr lang="en-IN" altLang="en-IN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1951" y="1770926"/>
            <a:ext cx="7403138" cy="6161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52" y="2899383"/>
            <a:ext cx="8974979" cy="4461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852" y="3838150"/>
            <a:ext cx="8607320" cy="6148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158" y="4991591"/>
            <a:ext cx="9102157" cy="44615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158" y="6021039"/>
            <a:ext cx="7421145" cy="6283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Validation Example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64" y="2245300"/>
            <a:ext cx="10650616" cy="40926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296" y="142779"/>
            <a:ext cx="2730640" cy="27623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19023</Words>
  <Application>WPS Presentation</Application>
  <PresentationFormat>Widescreen</PresentationFormat>
  <Paragraphs>558</Paragraphs>
  <Slides>99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17" baseType="lpstr">
      <vt:lpstr>Arial</vt:lpstr>
      <vt:lpstr>SimSun</vt:lpstr>
      <vt:lpstr>Wingdings</vt:lpstr>
      <vt:lpstr>DejaVu Sans</vt:lpstr>
      <vt:lpstr>Material Design Icons Desktop</vt:lpstr>
      <vt:lpstr>Nunito</vt:lpstr>
      <vt:lpstr>Calibri Light</vt:lpstr>
      <vt:lpstr>Microsoft YaHei</vt:lpstr>
      <vt:lpstr>Noto Sans CJK SC</vt:lpstr>
      <vt:lpstr>Arial Unicode MS</vt:lpstr>
      <vt:lpstr>Calibri</vt:lpstr>
      <vt:lpstr>Times New Roman</vt:lpstr>
      <vt:lpstr>Courier New</vt:lpstr>
      <vt:lpstr>Open Sans</vt:lpstr>
      <vt:lpstr>Consolas</vt:lpstr>
      <vt:lpstr>Hack</vt:lpstr>
      <vt:lpstr>Mononoki Nerd Font</vt:lpstr>
      <vt:lpstr>Office Theme</vt:lpstr>
      <vt:lpstr>Introduction to HTML</vt:lpstr>
      <vt:lpstr>PowerPoint 演示文稿</vt:lpstr>
      <vt:lpstr>What is HTML?</vt:lpstr>
      <vt:lpstr>Why HTML?</vt:lpstr>
      <vt:lpstr>HTML Page Structure</vt:lpstr>
      <vt:lpstr>HTML Elements </vt:lpstr>
      <vt:lpstr>PowerPoint 演示文稿</vt:lpstr>
      <vt:lpstr>Identifying HTML documents</vt:lpstr>
      <vt:lpstr>PowerPoint 演示文稿</vt:lpstr>
      <vt:lpstr>PowerPoint 演示文稿</vt:lpstr>
      <vt:lpstr>PowerPoint 演示文稿</vt:lpstr>
      <vt:lpstr>PowerPoint 演示文稿</vt:lpstr>
      <vt:lpstr>Empty HTML elements</vt:lpstr>
      <vt:lpstr>HTML Headings</vt:lpstr>
      <vt:lpstr>PowerPoint 演示文稿</vt:lpstr>
      <vt:lpstr>HTML Paragraphs </vt:lpstr>
      <vt:lpstr>Example 1</vt:lpstr>
      <vt:lpstr>Example 2: &lt;p&gt; tag having multiple lines.</vt:lpstr>
      <vt:lpstr>The &lt;br&gt; tag</vt:lpstr>
      <vt:lpstr>The &lt;hr&gt; tag</vt:lpstr>
      <vt:lpstr>&lt;p&gt; align Attribute</vt:lpstr>
      <vt:lpstr>The &lt;pre&gt; tag</vt:lpstr>
      <vt:lpstr>&lt;!DOCTYPE&gt; in HTML5</vt:lpstr>
      <vt:lpstr>HTML Image</vt:lpstr>
      <vt:lpstr>Image Tag</vt:lpstr>
      <vt:lpstr>HTML Div and Span</vt:lpstr>
      <vt:lpstr>HTML color</vt:lpstr>
      <vt:lpstr>Lists</vt:lpstr>
      <vt:lpstr>PowerPoint 演示文稿</vt:lpstr>
      <vt:lpstr>PowerPoint 演示文稿</vt:lpstr>
      <vt:lpstr>PowerPoint 演示文稿</vt:lpstr>
      <vt:lpstr>Nested Lists</vt:lpstr>
      <vt:lpstr>PowerPoint 演示文稿</vt:lpstr>
      <vt:lpstr>HTML Links</vt:lpstr>
      <vt:lpstr>HTML Links - The target Attribute</vt:lpstr>
      <vt:lpstr>PowerPoint 演示文稿</vt:lpstr>
      <vt:lpstr>PowerPoint 演示文稿</vt:lpstr>
      <vt:lpstr>PowerPoint 演示文稿</vt:lpstr>
      <vt:lpstr>Tables in HTML</vt:lpstr>
      <vt:lpstr>PowerPoint 演示文稿</vt:lpstr>
      <vt:lpstr>PowerPoint 演示文稿</vt:lpstr>
      <vt:lpstr>PowerPoint 演示文稿</vt:lpstr>
      <vt:lpstr>PowerPoint 演示文稿</vt:lpstr>
      <vt:lpstr>Row Span and Column Span</vt:lpstr>
      <vt:lpstr>Column Span</vt:lpstr>
      <vt:lpstr>Row Span</vt:lpstr>
      <vt:lpstr>PowerPoint 演示文稿</vt:lpstr>
      <vt:lpstr>Practice Example: </vt:lpstr>
      <vt:lpstr>HTML Attributes</vt:lpstr>
      <vt:lpstr>HTML Core Attribute </vt:lpstr>
      <vt:lpstr>PowerPoint 演示文稿</vt:lpstr>
      <vt:lpstr>HTML Id attribute use cases:</vt:lpstr>
      <vt:lpstr>Class attribute</vt:lpstr>
      <vt:lpstr>PowerPoint 演示文稿</vt:lpstr>
      <vt:lpstr>Using multiple HTML class attribute</vt:lpstr>
      <vt:lpstr>HTML Class Attribute Use Cases</vt:lpstr>
      <vt:lpstr>HTML title Attribute</vt:lpstr>
      <vt:lpstr>PowerPoint 演示文稿</vt:lpstr>
      <vt:lpstr>HTML lang Attribute</vt:lpstr>
      <vt:lpstr>PowerPoint 演示文稿</vt:lpstr>
      <vt:lpstr>HTML Style Attribute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HTML Generic Attributes</vt:lpstr>
      <vt:lpstr>HTML src Attribute</vt:lpstr>
      <vt:lpstr>HTML alt Attribute</vt:lpstr>
      <vt:lpstr>Forms in HTML</vt:lpstr>
      <vt:lpstr>How Forms Work</vt:lpstr>
      <vt:lpstr>Form Structure</vt:lpstr>
      <vt:lpstr>Example</vt:lpstr>
      <vt:lpstr>Form Elements</vt:lpstr>
      <vt:lpstr>PowerPoint 演示文稿</vt:lpstr>
      <vt:lpstr>&lt;label&gt; element</vt:lpstr>
      <vt:lpstr>PowerPoint 演示文稿</vt:lpstr>
      <vt:lpstr>PowerPoint 演示文稿</vt:lpstr>
      <vt:lpstr> &lt;input&gt; tag</vt:lpstr>
      <vt:lpstr>The &lt;input&gt; element in HTML4</vt:lpstr>
      <vt:lpstr>&lt;input&gt; attributes</vt:lpstr>
      <vt:lpstr>Example</vt:lpstr>
      <vt:lpstr>&lt;select&gt;</vt:lpstr>
      <vt:lpstr>&lt;option&gt;</vt:lpstr>
      <vt:lpstr>PowerPoint 演示文稿</vt:lpstr>
      <vt:lpstr>PowerPoint 演示文稿</vt:lpstr>
      <vt:lpstr>&lt;button&gt;</vt:lpstr>
      <vt:lpstr>PowerPoint 演示文稿</vt:lpstr>
      <vt:lpstr>PowerPoint 演示文稿</vt:lpstr>
      <vt:lpstr>PowerPoint 演示文稿</vt:lpstr>
      <vt:lpstr>The &lt;input&gt; element in HTML5</vt:lpstr>
      <vt:lpstr>PowerPoint 演示文稿</vt:lpstr>
      <vt:lpstr>PowerPoint 演示文稿</vt:lpstr>
      <vt:lpstr>PowerPoint 演示文稿</vt:lpstr>
      <vt:lpstr>HTML5: Form Validation</vt:lpstr>
      <vt:lpstr>Basic HTML5 Validation Attributes</vt:lpstr>
      <vt:lpstr>Validation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HTML</dc:title>
  <dc:creator>acer</dc:creator>
  <cp:lastModifiedBy>dynamaxedhiha</cp:lastModifiedBy>
  <cp:revision>213</cp:revision>
  <dcterms:created xsi:type="dcterms:W3CDTF">2025-09-18T02:34:52Z</dcterms:created>
  <dcterms:modified xsi:type="dcterms:W3CDTF">2025-09-18T02:34:52Z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